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3" r:id="rId4"/>
    <p:sldId id="265" r:id="rId5"/>
    <p:sldId id="264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Nwokedi" initials="BN" lastIdx="2" clrIdx="0">
    <p:extLst>
      <p:ext uri="{19B8F6BF-5375-455C-9EA6-DF929625EA0E}">
        <p15:presenceInfo xmlns:p15="http://schemas.microsoft.com/office/powerpoint/2012/main" userId="3da915463290ff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34694"/>
    <a:srgbClr val="BF5700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oke\Google%20Drive\Elements%20Brands\0.%20Back%20Up%20Of%20Important%20Excels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Oswald" panose="00000500000000000000" pitchFamily="2" charset="0"/>
              </a:rPr>
              <a:t>Nike Revenue</a:t>
            </a:r>
          </a:p>
          <a:p>
            <a:pPr>
              <a:defRPr/>
            </a:pPr>
            <a:r>
              <a:rPr lang="en-US">
                <a:latin typeface="Oswald" panose="00000500000000000000" pitchFamily="2" charset="0"/>
              </a:rPr>
              <a:t>1988 to 2022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44450" cap="rnd">
              <a:solidFill>
                <a:srgbClr val="C8102E"/>
              </a:solidFill>
              <a:round/>
            </a:ln>
            <a:effectLst/>
          </c:spPr>
          <c:marker>
            <c:symbol val="none"/>
          </c:marker>
          <c:cat>
            <c:strRef>
              <c:f>Nike!$B$6:$B$40</c:f>
              <c:strCache>
                <c:ptCount val="3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  <c:pt idx="33">
                  <c:v>2021</c:v>
                </c:pt>
                <c:pt idx="34">
                  <c:v>2022</c:v>
                </c:pt>
              </c:strCache>
            </c:strRef>
          </c:cat>
          <c:val>
            <c:numRef>
              <c:f>Nike!$C$6:$C$40</c:f>
              <c:numCache>
                <c:formatCode>#,##0.00</c:formatCode>
                <c:ptCount val="35"/>
                <c:pt idx="0">
                  <c:v>900.42</c:v>
                </c:pt>
                <c:pt idx="1">
                  <c:v>1362.15</c:v>
                </c:pt>
                <c:pt idx="2">
                  <c:v>1755.5</c:v>
                </c:pt>
                <c:pt idx="3">
                  <c:v>2141.46</c:v>
                </c:pt>
                <c:pt idx="4">
                  <c:v>2270.88</c:v>
                </c:pt>
                <c:pt idx="5">
                  <c:v>2528.85</c:v>
                </c:pt>
                <c:pt idx="6">
                  <c:v>2432.6799999999998</c:v>
                </c:pt>
                <c:pt idx="7">
                  <c:v>2997.86</c:v>
                </c:pt>
                <c:pt idx="8">
                  <c:v>3964.66</c:v>
                </c:pt>
                <c:pt idx="9">
                  <c:v>5538.2</c:v>
                </c:pt>
                <c:pt idx="10" formatCode="#,##0">
                  <c:v>5460</c:v>
                </c:pt>
                <c:pt idx="11">
                  <c:v>5042.6000000000004</c:v>
                </c:pt>
                <c:pt idx="12">
                  <c:v>5017.3999999999996</c:v>
                </c:pt>
                <c:pt idx="13">
                  <c:v>4648.8999999999996</c:v>
                </c:pt>
                <c:pt idx="14">
                  <c:v>4669.6000000000004</c:v>
                </c:pt>
                <c:pt idx="15">
                  <c:v>4658.3999999999996</c:v>
                </c:pt>
                <c:pt idx="16">
                  <c:v>4781.8</c:v>
                </c:pt>
                <c:pt idx="17">
                  <c:v>5129.3</c:v>
                </c:pt>
                <c:pt idx="18">
                  <c:v>5722.5</c:v>
                </c:pt>
                <c:pt idx="19">
                  <c:v>6131.7</c:v>
                </c:pt>
                <c:pt idx="20">
                  <c:v>6414.5</c:v>
                </c:pt>
                <c:pt idx="21">
                  <c:v>6542.9</c:v>
                </c:pt>
                <c:pt idx="22" formatCode="#,##0">
                  <c:v>7914</c:v>
                </c:pt>
                <c:pt idx="23" formatCode="#,##0">
                  <c:v>8956</c:v>
                </c:pt>
                <c:pt idx="24" formatCode="#,##0">
                  <c:v>10247</c:v>
                </c:pt>
                <c:pt idx="25" formatCode="#,##0">
                  <c:v>11385</c:v>
                </c:pt>
                <c:pt idx="26" formatCode="#,##0">
                  <c:v>12711</c:v>
                </c:pt>
                <c:pt idx="27" formatCode="#,##0">
                  <c:v>14180</c:v>
                </c:pt>
                <c:pt idx="28" formatCode="#,##0">
                  <c:v>15304</c:v>
                </c:pt>
                <c:pt idx="29" formatCode="#,##0">
                  <c:v>15778</c:v>
                </c:pt>
                <c:pt idx="30" formatCode="#,##0">
                  <c:v>15314</c:v>
                </c:pt>
                <c:pt idx="31" formatCode="#,##0">
                  <c:v>16091</c:v>
                </c:pt>
                <c:pt idx="32" formatCode="#,##0">
                  <c:v>14625</c:v>
                </c:pt>
                <c:pt idx="33" formatCode="#,##0">
                  <c:v>17363</c:v>
                </c:pt>
                <c:pt idx="34" formatCode="#,##0">
                  <c:v>18749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CD-4C8A-88CD-3B38FC0CE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2513696"/>
        <c:axId val="1342504544"/>
      </c:lineChart>
      <c:catAx>
        <c:axId val="1342513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2504544"/>
        <c:crosses val="autoZero"/>
        <c:auto val="1"/>
        <c:lblAlgn val="ctr"/>
        <c:lblOffset val="100"/>
        <c:noMultiLvlLbl val="0"/>
      </c:catAx>
      <c:valAx>
        <c:axId val="134250454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34251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DC15-9924-4BF8-AE91-6DCCC4832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22178-4CF4-4C45-A7FC-1EFB6C534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CCD7F-FB6E-4DDD-9760-7CB9D147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B9D7-BC50-4FE5-9EA0-E14CA11217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B8E90-B40A-4CFB-A193-50A255E0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6AC10-0AFF-4B40-9166-304EF600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AA09-383C-40E1-B5B7-A2EF93B2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1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474DE-1840-4E9E-9E14-41FE255E4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235B7-70D2-4929-9890-89E65B44A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53881-4487-4F7D-BF36-C477A0B21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B9D7-BC50-4FE5-9EA0-E14CA11217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42AD4-FEB2-4FDA-99BC-3626C6739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E0B76-9A89-4C0B-B4DE-AFBC88E2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AA09-383C-40E1-B5B7-A2EF93B2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5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A2B81-BF4B-40E3-8E49-6A8C9848C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0282F-6351-4C87-9010-6F23453A3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E4A87-9E0E-43DA-ADE9-D211479B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B9D7-BC50-4FE5-9EA0-E14CA11217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2E916-7D8E-4CF8-9A08-320E1EA6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CB8BE-62E6-48DA-BD02-E45EFA09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AA09-383C-40E1-B5B7-A2EF93B2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3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A274-C15C-4A01-8B47-CFB8445AF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FED35-F916-46FF-8F6C-8A81E52C7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35585-D4B6-472E-8D6B-59F8A7D6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B9D7-BC50-4FE5-9EA0-E14CA11217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0CBD3-CFE9-4529-960C-1CF14386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E5D92-EB23-4D6A-8ED8-D1D6785C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AA09-383C-40E1-B5B7-A2EF93B2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2DB2-8278-4025-901F-3F33BCA8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B824F-7397-43E2-B57F-7F7D977FF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56522-3C16-42AE-9EF1-2DD44E6BD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B9D7-BC50-4FE5-9EA0-E14CA11217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3DC1F-1D8C-410A-8661-D928C807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C34DC-DB04-4A8D-9465-3CADF9CF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AA09-383C-40E1-B5B7-A2EF93B2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7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FD19-ECFA-4457-BE73-8BB4EBFA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81DB4-4767-4E9B-9B68-C3CF6044E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69C2D-8E4A-4664-B2DE-04C7A2DAD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E569D-0549-4BC1-8768-8BF01585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B9D7-BC50-4FE5-9EA0-E14CA11217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3CABF-4349-41F9-B7BF-1A9C3999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E6284-4A19-45C6-AEDC-1A119548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AA09-383C-40E1-B5B7-A2EF93B2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A0F97-EA94-4FBE-8BF6-A0CCF3DE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1886E-F6D4-4105-85D6-5D524C441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321F2-EA44-4DCF-8CF7-11A74DA6A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608E3-4D7E-4A53-A6B8-32B3E79F4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9A3E7-8CD5-4E27-A785-2A5E232304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AAA76E-00EA-444A-BA95-F8DF5EE2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B9D7-BC50-4FE5-9EA0-E14CA11217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262FE-E399-4D16-8EB2-297BCC65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9B4AF-DA9F-4E12-98F6-12D0BB85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AA09-383C-40E1-B5B7-A2EF93B2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12C51-B51F-4E64-8AC9-0012C3E1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C42B5-C42D-4388-A02C-8171FF25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B9D7-BC50-4FE5-9EA0-E14CA11217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FA13D-4396-4D4D-9310-BA610BEA8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73363-03DE-49F9-A0C9-3C8D3948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AA09-383C-40E1-B5B7-A2EF93B2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8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28CBC-CB46-49E1-99A2-BB541D7F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B9D7-BC50-4FE5-9EA0-E14CA11217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C94442-AE0F-46C3-AE50-E1E0CE82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7075E-FBAF-4BE0-B0C8-1737699F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AA09-383C-40E1-B5B7-A2EF93B2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4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5AED-950F-4E2A-90F5-D2161C8D9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4F388-450A-440C-A656-A00B5FAFB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4A8B4-A45F-4429-A21D-3B27F17A1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5B6C1-B3FA-486D-8DC1-412F01EA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B9D7-BC50-4FE5-9EA0-E14CA11217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B2510-35B9-49A0-B827-16961757A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A187B-D511-4A83-A42B-336F0DA6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AA09-383C-40E1-B5B7-A2EF93B2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8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E698-3844-4EAE-AD1D-B61FACF9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DF464F-5A73-4FDE-9085-116D0E3B6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9FDFF-C6E0-46B8-84F3-0C826AC12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7BD9F-B385-48BF-A79C-7CA29617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B9D7-BC50-4FE5-9EA0-E14CA11217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96698-219C-4EFB-8ADF-2035A55A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F8864-3F3C-4575-9FF7-D72B32EE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AA09-383C-40E1-B5B7-A2EF93B2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6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6F0EFC-F84E-4F9E-933F-D30F02CE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AE4A0-5EE5-4F2B-BD63-A7A0962C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1DF03-03BC-4D16-BF0A-7C89E02EE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5B9D7-BC50-4FE5-9EA0-E14CA11217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C78EB-6C12-46D8-A35E-0A8496961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D611E-A125-45B3-BBC7-4274A2B6E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DAA09-383C-40E1-B5B7-A2EF93B2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3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29F2FE-94D8-49DC-8B84-47DA768752F9}"/>
              </a:ext>
            </a:extLst>
          </p:cNvPr>
          <p:cNvSpPr txBox="1"/>
          <p:nvPr/>
        </p:nvSpPr>
        <p:spPr>
          <a:xfrm>
            <a:off x="86739" y="47195"/>
            <a:ext cx="98624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swald"/>
              </a:rPr>
              <a:t>Lessons from Shoe Dog by Phil Knight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268483-D08F-B6F7-B3B7-CCECD12D3BCF}"/>
              </a:ext>
            </a:extLst>
          </p:cNvPr>
          <p:cNvSpPr txBox="1"/>
          <p:nvPr/>
        </p:nvSpPr>
        <p:spPr>
          <a:xfrm>
            <a:off x="86738" y="6400811"/>
            <a:ext cx="1194177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Oswald"/>
              </a:rPr>
              <a:t>“</a:t>
            </a:r>
            <a:r>
              <a:rPr lang="en-US" sz="1800" b="1" dirty="0">
                <a:solidFill>
                  <a:schemeClr val="bg1"/>
                </a:solidFill>
                <a:latin typeface="Oswald"/>
              </a:rPr>
              <a:t>The man who moves a mountain begins by carrying away small stones.</a:t>
            </a:r>
            <a:r>
              <a:rPr lang="en-US" b="1" dirty="0">
                <a:solidFill>
                  <a:schemeClr val="bg1"/>
                </a:solidFill>
                <a:latin typeface="Oswald"/>
              </a:rPr>
              <a:t>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278F49-BC95-AE57-627D-CD0CC45FF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18" y="6492240"/>
            <a:ext cx="630998" cy="257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31FB37-D4E7-8312-EE44-65C5B9DB8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990" y="108538"/>
            <a:ext cx="1296271" cy="18926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5ECD03-4C41-71F9-1DBA-AD4EE90CFB92}"/>
              </a:ext>
            </a:extLst>
          </p:cNvPr>
          <p:cNvSpPr txBox="1"/>
          <p:nvPr/>
        </p:nvSpPr>
        <p:spPr>
          <a:xfrm>
            <a:off x="182881" y="562647"/>
            <a:ext cx="7398326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Oswald"/>
              </a:rPr>
              <a:t>“Let everyone else call your idea crazy … just keep going. Don’t stop. Don’t even think about stopping until you get there, and don’t give much thought to where “there” is. Whatever comes, just don’t stop”</a:t>
            </a:r>
          </a:p>
          <a:p>
            <a:pPr algn="ctr"/>
            <a:r>
              <a:rPr lang="en-US" sz="2000" dirty="0">
                <a:latin typeface="Oswald"/>
              </a:rPr>
              <a:t>--- Phil Knight, Shoe Dog (2016)</a:t>
            </a:r>
            <a:endParaRPr lang="en-US" sz="2000" b="1" dirty="0">
              <a:latin typeface="Oswald"/>
            </a:endParaRPr>
          </a:p>
        </p:txBody>
      </p:sp>
      <p:pic>
        <p:nvPicPr>
          <p:cNvPr id="6146" name="Picture 2" descr="when was the first nike shoe made, huge deal Save 55% - payunitsecnsk.in">
            <a:extLst>
              <a:ext uri="{FF2B5EF4-FFF2-40B4-BE49-F238E27FC236}">
                <a16:creationId xmlns:a16="http://schemas.microsoft.com/office/drawing/2014/main" id="{92CDFA12-6E92-7F42-C255-039F5FABE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05" y="2338461"/>
            <a:ext cx="409575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istory of Air Jordan Sneakers – LOST DOG Art &amp; Frame">
            <a:extLst>
              <a:ext uri="{FF2B5EF4-FFF2-40B4-BE49-F238E27FC236}">
                <a16:creationId xmlns:a16="http://schemas.microsoft.com/office/drawing/2014/main" id="{D2CC150F-F4CA-7F24-9B3D-B209A9441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9" y="1939873"/>
            <a:ext cx="2859662" cy="44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ike Air Max History | Nike History | History of Air Max">
            <a:extLst>
              <a:ext uri="{FF2B5EF4-FFF2-40B4-BE49-F238E27FC236}">
                <a16:creationId xmlns:a16="http://schemas.microsoft.com/office/drawing/2014/main" id="{EDA6B500-81E5-B39E-79F0-E40DFA4FF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55" y="2603240"/>
            <a:ext cx="4896158" cy="322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65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29F2FE-94D8-49DC-8B84-47DA768752F9}"/>
              </a:ext>
            </a:extLst>
          </p:cNvPr>
          <p:cNvSpPr txBox="1"/>
          <p:nvPr/>
        </p:nvSpPr>
        <p:spPr>
          <a:xfrm>
            <a:off x="86739" y="47195"/>
            <a:ext cx="986245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swald"/>
              </a:rPr>
              <a:t>Lesson 1: </a:t>
            </a:r>
            <a:r>
              <a:rPr lang="en-US" sz="2800" b="1" dirty="0">
                <a:solidFill>
                  <a:srgbClr val="034694"/>
                </a:solidFill>
                <a:latin typeface="Oswald"/>
              </a:rPr>
              <a:t>Formalized education and training can make you a linear thinker. Remember that success and reality are nonlinear.</a:t>
            </a:r>
            <a:endParaRPr lang="en-US" sz="2800" b="1" dirty="0">
              <a:latin typeface="Oswa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268483-D08F-B6F7-B3B7-CCECD12D3BCF}"/>
              </a:ext>
            </a:extLst>
          </p:cNvPr>
          <p:cNvSpPr txBox="1"/>
          <p:nvPr/>
        </p:nvSpPr>
        <p:spPr>
          <a:xfrm>
            <a:off x="86738" y="6400811"/>
            <a:ext cx="1194177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Oswald"/>
              </a:rPr>
              <a:t>“Life is Growth. You grow or you die.”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278F49-BC95-AE57-627D-CD0CC45FF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18" y="6492240"/>
            <a:ext cx="630998" cy="257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A66505-4AE7-7042-6940-84AF7E810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5" y="1081560"/>
            <a:ext cx="6443184" cy="4550438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F330913-D4AB-61B4-F830-FB25D895D779}"/>
              </a:ext>
            </a:extLst>
          </p:cNvPr>
          <p:cNvGraphicFramePr>
            <a:graphicFrameLocks/>
          </p:cNvGraphicFramePr>
          <p:nvPr/>
        </p:nvGraphicFramePr>
        <p:xfrm>
          <a:off x="6875588" y="1839602"/>
          <a:ext cx="4920326" cy="317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0398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29F2FE-94D8-49DC-8B84-47DA768752F9}"/>
              </a:ext>
            </a:extLst>
          </p:cNvPr>
          <p:cNvSpPr txBox="1"/>
          <p:nvPr/>
        </p:nvSpPr>
        <p:spPr>
          <a:xfrm>
            <a:off x="86739" y="47195"/>
            <a:ext cx="986245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swald"/>
              </a:rPr>
              <a:t>Lesson 2: </a:t>
            </a:r>
            <a:r>
              <a:rPr lang="en-US" sz="2800" b="1" dirty="0">
                <a:solidFill>
                  <a:srgbClr val="034694"/>
                </a:solidFill>
                <a:latin typeface="Oswald"/>
              </a:rPr>
              <a:t>Cash in a growth business is a “forever” problem. Every penny you make is reinvested back into the business, and you will struggle to make every single payment and live on the float.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79CED4-FB14-D68F-E2CD-9D0D2CD80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91" y="1359366"/>
            <a:ext cx="7428882" cy="46096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232482-2479-8647-C052-3FDBF5165036}"/>
              </a:ext>
            </a:extLst>
          </p:cNvPr>
          <p:cNvSpPr txBox="1"/>
          <p:nvPr/>
        </p:nvSpPr>
        <p:spPr>
          <a:xfrm>
            <a:off x="8034485" y="2579316"/>
            <a:ext cx="3391592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swald"/>
              </a:rPr>
              <a:t>Nike was doubling their sales year-over-year but was still cash-poor. They kept borrowing every nickel they could to plow it into growth.</a:t>
            </a:r>
          </a:p>
          <a:p>
            <a:endParaRPr lang="en-US" sz="2000" b="1" dirty="0">
              <a:latin typeface="Oswa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319270-395E-16F1-4A63-8B0A54FD35A0}"/>
              </a:ext>
            </a:extLst>
          </p:cNvPr>
          <p:cNvSpPr txBox="1"/>
          <p:nvPr/>
        </p:nvSpPr>
        <p:spPr>
          <a:xfrm>
            <a:off x="55929" y="6441473"/>
            <a:ext cx="1200114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Oswald"/>
              </a:rPr>
              <a:t>“Despite our fears, the risks and downsides, going public was the best way to fix our cash problem and sustain growth.”</a:t>
            </a:r>
            <a:r>
              <a:rPr lang="en-US" b="1" dirty="0">
                <a:latin typeface="Oswald"/>
              </a:rPr>
              <a:t> </a:t>
            </a:r>
            <a:endParaRPr lang="en-US" b="1" dirty="0">
              <a:solidFill>
                <a:schemeClr val="bg1"/>
              </a:solidFill>
              <a:latin typeface="Oswald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0E21C8-6E49-0EA5-4A9C-C01261096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77" y="6534489"/>
            <a:ext cx="630998" cy="2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5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29F2FE-94D8-49DC-8B84-47DA768752F9}"/>
              </a:ext>
            </a:extLst>
          </p:cNvPr>
          <p:cNvSpPr txBox="1"/>
          <p:nvPr/>
        </p:nvSpPr>
        <p:spPr>
          <a:xfrm>
            <a:off x="86739" y="47195"/>
            <a:ext cx="98624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swald"/>
              </a:rPr>
              <a:t>Lesson 3: </a:t>
            </a:r>
            <a:r>
              <a:rPr lang="en-US" sz="2800" b="1" dirty="0">
                <a:solidFill>
                  <a:srgbClr val="034694"/>
                </a:solidFill>
                <a:latin typeface="Oswald"/>
              </a:rPr>
              <a:t>ALWAYS, ALWAYS, pay your banker no matter what.</a:t>
            </a:r>
            <a:endParaRPr lang="en-US" sz="2800" b="1" dirty="0">
              <a:latin typeface="Oswa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232482-2479-8647-C052-3FDBF5165036}"/>
              </a:ext>
            </a:extLst>
          </p:cNvPr>
          <p:cNvSpPr txBox="1"/>
          <p:nvPr/>
        </p:nvSpPr>
        <p:spPr>
          <a:xfrm>
            <a:off x="8375384" y="1626482"/>
            <a:ext cx="3391592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swald"/>
              </a:rPr>
              <a:t>As Nike sales ramped they incurred an explosion in assets, and inventory which put tremendous stress on their cash reserves. </a:t>
            </a:r>
          </a:p>
          <a:p>
            <a:endParaRPr lang="en-US" sz="2000" b="1" dirty="0">
              <a:latin typeface="Oswald"/>
            </a:endParaRPr>
          </a:p>
          <a:p>
            <a:r>
              <a:rPr lang="en-US" sz="2000" b="1" dirty="0">
                <a:latin typeface="Oswald"/>
              </a:rPr>
              <a:t>During their growth phase, they had a debt to equity as high as 9x.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09B78-A707-D016-C760-8EE7F5EECABA}"/>
              </a:ext>
            </a:extLst>
          </p:cNvPr>
          <p:cNvSpPr txBox="1"/>
          <p:nvPr/>
        </p:nvSpPr>
        <p:spPr>
          <a:xfrm>
            <a:off x="55929" y="6441473"/>
            <a:ext cx="1200114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Oswald"/>
              </a:rPr>
              <a:t>“We had to figure out how to significantly boost supply without taking on huge inventory risks.”</a:t>
            </a:r>
            <a:r>
              <a:rPr lang="en-US" b="1" dirty="0">
                <a:latin typeface="Oswald"/>
              </a:rPr>
              <a:t> </a:t>
            </a:r>
            <a:endParaRPr lang="en-US" b="1" dirty="0">
              <a:solidFill>
                <a:schemeClr val="bg1"/>
              </a:solidFill>
              <a:latin typeface="Oswa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66C7C-15B3-2AC8-AB1F-2F23B5C8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077" y="6534489"/>
            <a:ext cx="630998" cy="257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932F64-3464-12FA-ED87-D01DBE07E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76" y="779814"/>
            <a:ext cx="7757327" cy="48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5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29F2FE-94D8-49DC-8B84-47DA768752F9}"/>
              </a:ext>
            </a:extLst>
          </p:cNvPr>
          <p:cNvSpPr txBox="1"/>
          <p:nvPr/>
        </p:nvSpPr>
        <p:spPr>
          <a:xfrm>
            <a:off x="86739" y="47195"/>
            <a:ext cx="986245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swald"/>
              </a:rPr>
              <a:t>Lesson 4: </a:t>
            </a:r>
            <a:r>
              <a:rPr lang="en-US" sz="2800" b="1" dirty="0">
                <a:solidFill>
                  <a:srgbClr val="034694"/>
                </a:solidFill>
                <a:latin typeface="Oswald"/>
              </a:rPr>
              <a:t>Supply and demand are the root problem in business regardless of the industry.</a:t>
            </a:r>
            <a:endParaRPr lang="en-US" sz="2800" b="1" dirty="0">
              <a:latin typeface="Oswa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232482-2479-8647-C052-3FDBF5165036}"/>
              </a:ext>
            </a:extLst>
          </p:cNvPr>
          <p:cNvSpPr txBox="1"/>
          <p:nvPr/>
        </p:nvSpPr>
        <p:spPr>
          <a:xfrm>
            <a:off x="7830589" y="2151727"/>
            <a:ext cx="3391592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swald"/>
              </a:rPr>
              <a:t>It’s hard enough to invent and manufacture and market a product, but then logistics, the mechanics, the hydraulics of getting it to the people who want it, when they want it – this is how companies die</a:t>
            </a:r>
          </a:p>
          <a:p>
            <a:endParaRPr lang="en-US" sz="2000" b="1" dirty="0">
              <a:latin typeface="Oswa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09B78-A707-D016-C760-8EE7F5EECABA}"/>
              </a:ext>
            </a:extLst>
          </p:cNvPr>
          <p:cNvSpPr txBox="1"/>
          <p:nvPr/>
        </p:nvSpPr>
        <p:spPr>
          <a:xfrm>
            <a:off x="55929" y="6441473"/>
            <a:ext cx="1200114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Oswald"/>
              </a:rPr>
              <a:t>“</a:t>
            </a:r>
            <a:r>
              <a:rPr lang="en-US" sz="1800" b="1" dirty="0">
                <a:solidFill>
                  <a:schemeClr val="bg1"/>
                </a:solidFill>
                <a:latin typeface="Oswald"/>
              </a:rPr>
              <a:t>You are remembered for the rules you break.”</a:t>
            </a:r>
            <a:endParaRPr lang="en-US" sz="1800" dirty="0">
              <a:solidFill>
                <a:schemeClr val="bg1"/>
              </a:solidFill>
              <a:latin typeface="Oswa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66C7C-15B3-2AC8-AB1F-2F23B5C8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077" y="6534489"/>
            <a:ext cx="630998" cy="2572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7359C8-9C13-0FD8-9BE4-C720C6960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1" y="1528761"/>
            <a:ext cx="68008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2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29F2FE-94D8-49DC-8B84-47DA768752F9}"/>
              </a:ext>
            </a:extLst>
          </p:cNvPr>
          <p:cNvSpPr txBox="1"/>
          <p:nvPr/>
        </p:nvSpPr>
        <p:spPr>
          <a:xfrm>
            <a:off x="86739" y="47195"/>
            <a:ext cx="986245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swald"/>
              </a:rPr>
              <a:t>Lesson 5: </a:t>
            </a:r>
            <a:r>
              <a:rPr lang="en-US" sz="2800" b="1" dirty="0">
                <a:solidFill>
                  <a:srgbClr val="034694"/>
                </a:solidFill>
                <a:latin typeface="Oswald"/>
              </a:rPr>
              <a:t>Beating the competition is relatively easy. Beating yourself is a never-ending commitment.</a:t>
            </a:r>
            <a:endParaRPr lang="en-US" sz="2800" b="1" dirty="0">
              <a:latin typeface="Oswa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232482-2479-8647-C052-3FDBF5165036}"/>
              </a:ext>
            </a:extLst>
          </p:cNvPr>
          <p:cNvSpPr txBox="1"/>
          <p:nvPr/>
        </p:nvSpPr>
        <p:spPr>
          <a:xfrm>
            <a:off x="7889526" y="880195"/>
            <a:ext cx="3989749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swald"/>
              </a:rPr>
              <a:t>Adidas was the 800-pound gorilla that possessed all the arrogance of a company that had unchallenged dominance of the marketplace.</a:t>
            </a:r>
          </a:p>
          <a:p>
            <a:endParaRPr lang="en-US" sz="2000" b="1" dirty="0">
              <a:latin typeface="Oswald"/>
            </a:endParaRPr>
          </a:p>
          <a:p>
            <a:r>
              <a:rPr lang="en-US" sz="2000" b="1" dirty="0">
                <a:latin typeface="Oswald"/>
              </a:rPr>
              <a:t>Oh, how things have changed.</a:t>
            </a:r>
          </a:p>
          <a:p>
            <a:endParaRPr lang="en-US" sz="2000" b="1" dirty="0">
              <a:latin typeface="Oswa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09B78-A707-D016-C760-8EE7F5EECABA}"/>
              </a:ext>
            </a:extLst>
          </p:cNvPr>
          <p:cNvSpPr txBox="1"/>
          <p:nvPr/>
        </p:nvSpPr>
        <p:spPr>
          <a:xfrm>
            <a:off x="55929" y="6441473"/>
            <a:ext cx="1200114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Oswald"/>
              </a:rPr>
              <a:t>“</a:t>
            </a:r>
            <a:r>
              <a:rPr lang="en-US" sz="1800" b="1" dirty="0">
                <a:solidFill>
                  <a:schemeClr val="bg1"/>
                </a:solidFill>
                <a:latin typeface="Oswald"/>
              </a:rPr>
              <a:t>Don’t dare feel sorry for me. I’m here to kill you.”</a:t>
            </a:r>
            <a:endParaRPr lang="en-US" sz="1800" dirty="0">
              <a:solidFill>
                <a:schemeClr val="bg1"/>
              </a:solidFill>
              <a:latin typeface="Oswa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66C7C-15B3-2AC8-AB1F-2F23B5C8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077" y="6534489"/>
            <a:ext cx="630998" cy="257222"/>
          </a:xfrm>
          <a:prstGeom prst="rect">
            <a:avLst/>
          </a:prstGeom>
        </p:spPr>
      </p:pic>
      <p:pic>
        <p:nvPicPr>
          <p:cNvPr id="2050" name="Picture 2" descr="Sneaker Prices, Mapped: Which Countries Pay the Most For Classic Shoes? -  Vivid Maps">
            <a:extLst>
              <a:ext uri="{FF2B5EF4-FFF2-40B4-BE49-F238E27FC236}">
                <a16:creationId xmlns:a16="http://schemas.microsoft.com/office/drawing/2014/main" id="{13A6E823-A12B-3B3C-AED9-FDF10D81C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525" y="3239468"/>
            <a:ext cx="3989749" cy="309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art: Nike Remains a Firm Favorite of American Teens | Statista">
            <a:extLst>
              <a:ext uri="{FF2B5EF4-FFF2-40B4-BE49-F238E27FC236}">
                <a16:creationId xmlns:a16="http://schemas.microsoft.com/office/drawing/2014/main" id="{4AA81986-350B-D8AA-2CCD-CDFD2B991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1" y="980672"/>
            <a:ext cx="7084016" cy="504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85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400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Nwokedi</dc:creator>
  <cp:lastModifiedBy>Brian Nwokedi</cp:lastModifiedBy>
  <cp:revision>6</cp:revision>
  <dcterms:created xsi:type="dcterms:W3CDTF">2021-07-24T02:17:04Z</dcterms:created>
  <dcterms:modified xsi:type="dcterms:W3CDTF">2022-09-22T00:59:41Z</dcterms:modified>
</cp:coreProperties>
</file>