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59" r:id="rId4"/>
    <p:sldId id="261" r:id="rId5"/>
    <p:sldId id="258"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an Nwokedi" initials="BN" lastIdx="2" clrIdx="0">
    <p:extLst>
      <p:ext uri="{19B8F6BF-5375-455C-9EA6-DF929625EA0E}">
        <p15:presenceInfo xmlns:p15="http://schemas.microsoft.com/office/powerpoint/2012/main" userId="3da915463290ff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5700"/>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18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A1BF7-3690-4853-BE3B-FACA56473F47}" type="datetimeFigureOut">
              <a:rPr lang="en-US" smtClean="0"/>
              <a:t>9/7/2021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D4C25-4DF4-48BA-BF07-C4B3BE38F98F}" type="slidenum">
              <a:rPr lang="en-US" smtClean="0"/>
              <a:t>‹#›</a:t>
            </a:fld>
            <a:endParaRPr lang="en-US"/>
          </a:p>
        </p:txBody>
      </p:sp>
    </p:spTree>
    <p:extLst>
      <p:ext uri="{BB962C8B-B14F-4D97-AF65-F5344CB8AC3E}">
        <p14:creationId xmlns:p14="http://schemas.microsoft.com/office/powerpoint/2010/main" val="154492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https://ourworldindata.org/income-inequality</a:t>
            </a:r>
          </a:p>
        </p:txBody>
      </p:sp>
      <p:sp>
        <p:nvSpPr>
          <p:cNvPr id="4" name="Slide Number Placeholder 3"/>
          <p:cNvSpPr>
            <a:spLocks noGrp="1"/>
          </p:cNvSpPr>
          <p:nvPr>
            <p:ph type="sldNum" sz="quarter" idx="5"/>
          </p:nvPr>
        </p:nvSpPr>
        <p:spPr/>
        <p:txBody>
          <a:bodyPr/>
          <a:lstStyle/>
          <a:p>
            <a:fld id="{95927F7B-583A-4281-8E2E-2F44F5E70CF0}" type="slidenum">
              <a:rPr lang="en-US" smtClean="0"/>
              <a:t>10</a:t>
            </a:fld>
            <a:endParaRPr lang="en-US"/>
          </a:p>
        </p:txBody>
      </p:sp>
    </p:spTree>
    <p:extLst>
      <p:ext uri="{BB962C8B-B14F-4D97-AF65-F5344CB8AC3E}">
        <p14:creationId xmlns:p14="http://schemas.microsoft.com/office/powerpoint/2010/main" val="293182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https://ourworldindata.org/income-inequality</a:t>
            </a:r>
          </a:p>
        </p:txBody>
      </p:sp>
      <p:sp>
        <p:nvSpPr>
          <p:cNvPr id="4" name="Slide Number Placeholder 3"/>
          <p:cNvSpPr>
            <a:spLocks noGrp="1"/>
          </p:cNvSpPr>
          <p:nvPr>
            <p:ph type="sldNum" sz="quarter" idx="5"/>
          </p:nvPr>
        </p:nvSpPr>
        <p:spPr/>
        <p:txBody>
          <a:bodyPr/>
          <a:lstStyle/>
          <a:p>
            <a:fld id="{95927F7B-583A-4281-8E2E-2F44F5E70CF0}" type="slidenum">
              <a:rPr lang="en-US" smtClean="0"/>
              <a:t>11</a:t>
            </a:fld>
            <a:endParaRPr lang="en-US"/>
          </a:p>
        </p:txBody>
      </p:sp>
    </p:spTree>
    <p:extLst>
      <p:ext uri="{BB962C8B-B14F-4D97-AF65-F5344CB8AC3E}">
        <p14:creationId xmlns:p14="http://schemas.microsoft.com/office/powerpoint/2010/main" val="2382006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FDC15-9924-4BF8-AE91-6DCCC48321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122178-4CF4-4C45-A7FC-1EFB6C5347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CCCD7F-FB6E-4DDD-9760-7CB9D147BC22}"/>
              </a:ext>
            </a:extLst>
          </p:cNvPr>
          <p:cNvSpPr>
            <a:spLocks noGrp="1"/>
          </p:cNvSpPr>
          <p:nvPr>
            <p:ph type="dt" sz="half" idx="10"/>
          </p:nvPr>
        </p:nvSpPr>
        <p:spPr/>
        <p:txBody>
          <a:bodyPr/>
          <a:lstStyle/>
          <a:p>
            <a:fld id="{F455B9D7-BC50-4FE5-9EA0-E14CA112172D}" type="datetimeFigureOut">
              <a:rPr lang="en-US" smtClean="0"/>
              <a:t>9/7/2021</a:t>
            </a:fld>
            <a:endParaRPr lang="en-US"/>
          </a:p>
        </p:txBody>
      </p:sp>
      <p:sp>
        <p:nvSpPr>
          <p:cNvPr id="5" name="Footer Placeholder 4">
            <a:extLst>
              <a:ext uri="{FF2B5EF4-FFF2-40B4-BE49-F238E27FC236}">
                <a16:creationId xmlns:a16="http://schemas.microsoft.com/office/drawing/2014/main" id="{ED1B8E90-B40A-4CFB-A193-50A255E07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26AC10-0AFF-4B40-9166-304EF6006255}"/>
              </a:ext>
            </a:extLst>
          </p:cNvPr>
          <p:cNvSpPr>
            <a:spLocks noGrp="1"/>
          </p:cNvSpPr>
          <p:nvPr>
            <p:ph type="sldNum" sz="quarter" idx="12"/>
          </p:nvPr>
        </p:nvSpPr>
        <p:spPr/>
        <p:txBody>
          <a:bodyPr/>
          <a:lstStyle/>
          <a:p>
            <a:fld id="{256DAA09-383C-40E1-B5B7-A2EF93B222EE}" type="slidenum">
              <a:rPr lang="en-US" smtClean="0"/>
              <a:t>‹#›</a:t>
            </a:fld>
            <a:endParaRPr lang="en-US"/>
          </a:p>
        </p:txBody>
      </p:sp>
    </p:spTree>
    <p:extLst>
      <p:ext uri="{BB962C8B-B14F-4D97-AF65-F5344CB8AC3E}">
        <p14:creationId xmlns:p14="http://schemas.microsoft.com/office/powerpoint/2010/main" val="167131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74DE-1840-4E9E-9E14-41FE255E40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2235B7-70D2-4929-9890-89E65B44A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53881-4487-4F7D-BF36-C477A0B21F60}"/>
              </a:ext>
            </a:extLst>
          </p:cNvPr>
          <p:cNvSpPr>
            <a:spLocks noGrp="1"/>
          </p:cNvSpPr>
          <p:nvPr>
            <p:ph type="dt" sz="half" idx="10"/>
          </p:nvPr>
        </p:nvSpPr>
        <p:spPr/>
        <p:txBody>
          <a:bodyPr/>
          <a:lstStyle/>
          <a:p>
            <a:fld id="{F455B9D7-BC50-4FE5-9EA0-E14CA112172D}" type="datetimeFigureOut">
              <a:rPr lang="en-US" smtClean="0"/>
              <a:t>9/7/2021</a:t>
            </a:fld>
            <a:endParaRPr lang="en-US"/>
          </a:p>
        </p:txBody>
      </p:sp>
      <p:sp>
        <p:nvSpPr>
          <p:cNvPr id="5" name="Footer Placeholder 4">
            <a:extLst>
              <a:ext uri="{FF2B5EF4-FFF2-40B4-BE49-F238E27FC236}">
                <a16:creationId xmlns:a16="http://schemas.microsoft.com/office/drawing/2014/main" id="{F5542AD4-FEB2-4FDA-99BC-3626C6739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E0B76-9A89-4C0B-B4DE-AFBC88E2D5E0}"/>
              </a:ext>
            </a:extLst>
          </p:cNvPr>
          <p:cNvSpPr>
            <a:spLocks noGrp="1"/>
          </p:cNvSpPr>
          <p:nvPr>
            <p:ph type="sldNum" sz="quarter" idx="12"/>
          </p:nvPr>
        </p:nvSpPr>
        <p:spPr/>
        <p:txBody>
          <a:bodyPr/>
          <a:lstStyle/>
          <a:p>
            <a:fld id="{256DAA09-383C-40E1-B5B7-A2EF93B222EE}" type="slidenum">
              <a:rPr lang="en-US" smtClean="0"/>
              <a:t>‹#›</a:t>
            </a:fld>
            <a:endParaRPr lang="en-US"/>
          </a:p>
        </p:txBody>
      </p:sp>
    </p:spTree>
    <p:extLst>
      <p:ext uri="{BB962C8B-B14F-4D97-AF65-F5344CB8AC3E}">
        <p14:creationId xmlns:p14="http://schemas.microsoft.com/office/powerpoint/2010/main" val="405705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7A2B81-BF4B-40E3-8E49-6A8C9848C3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00282F-6351-4C87-9010-6F23453A39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E4A87-9E0E-43DA-ADE9-D211479B143E}"/>
              </a:ext>
            </a:extLst>
          </p:cNvPr>
          <p:cNvSpPr>
            <a:spLocks noGrp="1"/>
          </p:cNvSpPr>
          <p:nvPr>
            <p:ph type="dt" sz="half" idx="10"/>
          </p:nvPr>
        </p:nvSpPr>
        <p:spPr/>
        <p:txBody>
          <a:bodyPr/>
          <a:lstStyle/>
          <a:p>
            <a:fld id="{F455B9D7-BC50-4FE5-9EA0-E14CA112172D}" type="datetimeFigureOut">
              <a:rPr lang="en-US" smtClean="0"/>
              <a:t>9/7/2021</a:t>
            </a:fld>
            <a:endParaRPr lang="en-US"/>
          </a:p>
        </p:txBody>
      </p:sp>
      <p:sp>
        <p:nvSpPr>
          <p:cNvPr id="5" name="Footer Placeholder 4">
            <a:extLst>
              <a:ext uri="{FF2B5EF4-FFF2-40B4-BE49-F238E27FC236}">
                <a16:creationId xmlns:a16="http://schemas.microsoft.com/office/drawing/2014/main" id="{CD92E916-7D8E-4CF8-9A08-320E1EA62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CB8BE-62E6-48DA-BD02-E45EFA09F5B1}"/>
              </a:ext>
            </a:extLst>
          </p:cNvPr>
          <p:cNvSpPr>
            <a:spLocks noGrp="1"/>
          </p:cNvSpPr>
          <p:nvPr>
            <p:ph type="sldNum" sz="quarter" idx="12"/>
          </p:nvPr>
        </p:nvSpPr>
        <p:spPr/>
        <p:txBody>
          <a:bodyPr/>
          <a:lstStyle/>
          <a:p>
            <a:fld id="{256DAA09-383C-40E1-B5B7-A2EF93B222EE}" type="slidenum">
              <a:rPr lang="en-US" smtClean="0"/>
              <a:t>‹#›</a:t>
            </a:fld>
            <a:endParaRPr lang="en-US"/>
          </a:p>
        </p:txBody>
      </p:sp>
    </p:spTree>
    <p:extLst>
      <p:ext uri="{BB962C8B-B14F-4D97-AF65-F5344CB8AC3E}">
        <p14:creationId xmlns:p14="http://schemas.microsoft.com/office/powerpoint/2010/main" val="59553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A274-C15C-4A01-8B47-CFB8445AF0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AFED35-F916-46FF-8F6C-8A81E52C73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35585-D4B6-472E-8D6B-59F8A7D6D470}"/>
              </a:ext>
            </a:extLst>
          </p:cNvPr>
          <p:cNvSpPr>
            <a:spLocks noGrp="1"/>
          </p:cNvSpPr>
          <p:nvPr>
            <p:ph type="dt" sz="half" idx="10"/>
          </p:nvPr>
        </p:nvSpPr>
        <p:spPr/>
        <p:txBody>
          <a:bodyPr/>
          <a:lstStyle/>
          <a:p>
            <a:fld id="{F455B9D7-BC50-4FE5-9EA0-E14CA112172D}" type="datetimeFigureOut">
              <a:rPr lang="en-US" smtClean="0"/>
              <a:t>9/7/2021</a:t>
            </a:fld>
            <a:endParaRPr lang="en-US"/>
          </a:p>
        </p:txBody>
      </p:sp>
      <p:sp>
        <p:nvSpPr>
          <p:cNvPr id="5" name="Footer Placeholder 4">
            <a:extLst>
              <a:ext uri="{FF2B5EF4-FFF2-40B4-BE49-F238E27FC236}">
                <a16:creationId xmlns:a16="http://schemas.microsoft.com/office/drawing/2014/main" id="{C360CBD3-CFE9-4529-960C-1CF14386F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E5D92-EB23-4D6A-8ED8-D1D6785C13E0}"/>
              </a:ext>
            </a:extLst>
          </p:cNvPr>
          <p:cNvSpPr>
            <a:spLocks noGrp="1"/>
          </p:cNvSpPr>
          <p:nvPr>
            <p:ph type="sldNum" sz="quarter" idx="12"/>
          </p:nvPr>
        </p:nvSpPr>
        <p:spPr/>
        <p:txBody>
          <a:bodyPr/>
          <a:lstStyle/>
          <a:p>
            <a:fld id="{256DAA09-383C-40E1-B5B7-A2EF93B222EE}" type="slidenum">
              <a:rPr lang="en-US" smtClean="0"/>
              <a:t>‹#›</a:t>
            </a:fld>
            <a:endParaRPr lang="en-US"/>
          </a:p>
        </p:txBody>
      </p:sp>
    </p:spTree>
    <p:extLst>
      <p:ext uri="{BB962C8B-B14F-4D97-AF65-F5344CB8AC3E}">
        <p14:creationId xmlns:p14="http://schemas.microsoft.com/office/powerpoint/2010/main" val="712571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2DB2-8278-4025-901F-3F33BCA8EB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9B824F-7397-43E2-B57F-7F7D977FF3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056522-3C16-42AE-9EF1-2DD44E6BD6A3}"/>
              </a:ext>
            </a:extLst>
          </p:cNvPr>
          <p:cNvSpPr>
            <a:spLocks noGrp="1"/>
          </p:cNvSpPr>
          <p:nvPr>
            <p:ph type="dt" sz="half" idx="10"/>
          </p:nvPr>
        </p:nvSpPr>
        <p:spPr/>
        <p:txBody>
          <a:bodyPr/>
          <a:lstStyle/>
          <a:p>
            <a:fld id="{F455B9D7-BC50-4FE5-9EA0-E14CA112172D}" type="datetimeFigureOut">
              <a:rPr lang="en-US" smtClean="0"/>
              <a:t>9/7/2021</a:t>
            </a:fld>
            <a:endParaRPr lang="en-US"/>
          </a:p>
        </p:txBody>
      </p:sp>
      <p:sp>
        <p:nvSpPr>
          <p:cNvPr id="5" name="Footer Placeholder 4">
            <a:extLst>
              <a:ext uri="{FF2B5EF4-FFF2-40B4-BE49-F238E27FC236}">
                <a16:creationId xmlns:a16="http://schemas.microsoft.com/office/drawing/2014/main" id="{2D13DC1F-1D8C-410A-8661-D928C807F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C34DC-DB04-4A8D-9465-3CADF9CF2C0F}"/>
              </a:ext>
            </a:extLst>
          </p:cNvPr>
          <p:cNvSpPr>
            <a:spLocks noGrp="1"/>
          </p:cNvSpPr>
          <p:nvPr>
            <p:ph type="sldNum" sz="quarter" idx="12"/>
          </p:nvPr>
        </p:nvSpPr>
        <p:spPr/>
        <p:txBody>
          <a:bodyPr/>
          <a:lstStyle/>
          <a:p>
            <a:fld id="{256DAA09-383C-40E1-B5B7-A2EF93B222EE}" type="slidenum">
              <a:rPr lang="en-US" smtClean="0"/>
              <a:t>‹#›</a:t>
            </a:fld>
            <a:endParaRPr lang="en-US"/>
          </a:p>
        </p:txBody>
      </p:sp>
    </p:spTree>
    <p:extLst>
      <p:ext uri="{BB962C8B-B14F-4D97-AF65-F5344CB8AC3E}">
        <p14:creationId xmlns:p14="http://schemas.microsoft.com/office/powerpoint/2010/main" val="87897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FD19-ECFA-4457-BE73-8BB4EBFABA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181DB4-4767-4E9B-9B68-C3CF6044E8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669C2D-8E4A-4664-B2DE-04C7A2DAD1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6E569D-0549-4BC1-8768-8BF015855126}"/>
              </a:ext>
            </a:extLst>
          </p:cNvPr>
          <p:cNvSpPr>
            <a:spLocks noGrp="1"/>
          </p:cNvSpPr>
          <p:nvPr>
            <p:ph type="dt" sz="half" idx="10"/>
          </p:nvPr>
        </p:nvSpPr>
        <p:spPr/>
        <p:txBody>
          <a:bodyPr/>
          <a:lstStyle/>
          <a:p>
            <a:fld id="{F455B9D7-BC50-4FE5-9EA0-E14CA112172D}" type="datetimeFigureOut">
              <a:rPr lang="en-US" smtClean="0"/>
              <a:t>9/7/2021</a:t>
            </a:fld>
            <a:endParaRPr lang="en-US"/>
          </a:p>
        </p:txBody>
      </p:sp>
      <p:sp>
        <p:nvSpPr>
          <p:cNvPr id="6" name="Footer Placeholder 5">
            <a:extLst>
              <a:ext uri="{FF2B5EF4-FFF2-40B4-BE49-F238E27FC236}">
                <a16:creationId xmlns:a16="http://schemas.microsoft.com/office/drawing/2014/main" id="{46A3CABF-4349-41F9-B7BF-1A9C3999C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E6284-4A19-45C6-AEDC-1A119548862A}"/>
              </a:ext>
            </a:extLst>
          </p:cNvPr>
          <p:cNvSpPr>
            <a:spLocks noGrp="1"/>
          </p:cNvSpPr>
          <p:nvPr>
            <p:ph type="sldNum" sz="quarter" idx="12"/>
          </p:nvPr>
        </p:nvSpPr>
        <p:spPr/>
        <p:txBody>
          <a:bodyPr/>
          <a:lstStyle/>
          <a:p>
            <a:fld id="{256DAA09-383C-40E1-B5B7-A2EF93B222EE}" type="slidenum">
              <a:rPr lang="en-US" smtClean="0"/>
              <a:t>‹#›</a:t>
            </a:fld>
            <a:endParaRPr lang="en-US"/>
          </a:p>
        </p:txBody>
      </p:sp>
    </p:spTree>
    <p:extLst>
      <p:ext uri="{BB962C8B-B14F-4D97-AF65-F5344CB8AC3E}">
        <p14:creationId xmlns:p14="http://schemas.microsoft.com/office/powerpoint/2010/main" val="37434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A0F97-EA94-4FBE-8BF6-A0CCF3DE96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E1886E-F6D4-4105-85D6-5D524C4415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D321F2-EA44-4DCF-8CF7-11A74DA6AC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608E3-4D7E-4A53-A6B8-32B3E79F43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79A3E7-8CD5-4E27-A785-2A5E232304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AAA76E-00EA-444A-BA95-F8DF5EE22B66}"/>
              </a:ext>
            </a:extLst>
          </p:cNvPr>
          <p:cNvSpPr>
            <a:spLocks noGrp="1"/>
          </p:cNvSpPr>
          <p:nvPr>
            <p:ph type="dt" sz="half" idx="10"/>
          </p:nvPr>
        </p:nvSpPr>
        <p:spPr/>
        <p:txBody>
          <a:bodyPr/>
          <a:lstStyle/>
          <a:p>
            <a:fld id="{F455B9D7-BC50-4FE5-9EA0-E14CA112172D}" type="datetimeFigureOut">
              <a:rPr lang="en-US" smtClean="0"/>
              <a:t>9/7/2021</a:t>
            </a:fld>
            <a:endParaRPr lang="en-US"/>
          </a:p>
        </p:txBody>
      </p:sp>
      <p:sp>
        <p:nvSpPr>
          <p:cNvPr id="8" name="Footer Placeholder 7">
            <a:extLst>
              <a:ext uri="{FF2B5EF4-FFF2-40B4-BE49-F238E27FC236}">
                <a16:creationId xmlns:a16="http://schemas.microsoft.com/office/drawing/2014/main" id="{72A262FE-E399-4D16-8EB2-297BCC656B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D9B4AF-DA9F-4E12-98F6-12D0BB855A6A}"/>
              </a:ext>
            </a:extLst>
          </p:cNvPr>
          <p:cNvSpPr>
            <a:spLocks noGrp="1"/>
          </p:cNvSpPr>
          <p:nvPr>
            <p:ph type="sldNum" sz="quarter" idx="12"/>
          </p:nvPr>
        </p:nvSpPr>
        <p:spPr/>
        <p:txBody>
          <a:bodyPr/>
          <a:lstStyle/>
          <a:p>
            <a:fld id="{256DAA09-383C-40E1-B5B7-A2EF93B222EE}" type="slidenum">
              <a:rPr lang="en-US" smtClean="0"/>
              <a:t>‹#›</a:t>
            </a:fld>
            <a:endParaRPr lang="en-US"/>
          </a:p>
        </p:txBody>
      </p:sp>
    </p:spTree>
    <p:extLst>
      <p:ext uri="{BB962C8B-B14F-4D97-AF65-F5344CB8AC3E}">
        <p14:creationId xmlns:p14="http://schemas.microsoft.com/office/powerpoint/2010/main" val="136859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2C51-B51F-4E64-8AC9-0012C3E178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EC42B5-C42D-4388-A02C-8171FF251A9A}"/>
              </a:ext>
            </a:extLst>
          </p:cNvPr>
          <p:cNvSpPr>
            <a:spLocks noGrp="1"/>
          </p:cNvSpPr>
          <p:nvPr>
            <p:ph type="dt" sz="half" idx="10"/>
          </p:nvPr>
        </p:nvSpPr>
        <p:spPr/>
        <p:txBody>
          <a:bodyPr/>
          <a:lstStyle/>
          <a:p>
            <a:fld id="{F455B9D7-BC50-4FE5-9EA0-E14CA112172D}" type="datetimeFigureOut">
              <a:rPr lang="en-US" smtClean="0"/>
              <a:t>9/7/2021</a:t>
            </a:fld>
            <a:endParaRPr lang="en-US"/>
          </a:p>
        </p:txBody>
      </p:sp>
      <p:sp>
        <p:nvSpPr>
          <p:cNvPr id="4" name="Footer Placeholder 3">
            <a:extLst>
              <a:ext uri="{FF2B5EF4-FFF2-40B4-BE49-F238E27FC236}">
                <a16:creationId xmlns:a16="http://schemas.microsoft.com/office/drawing/2014/main" id="{8C7FA13D-4396-4D4D-9310-BA610BEA8C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073363-03DE-49F9-A0C9-3C8D3948E563}"/>
              </a:ext>
            </a:extLst>
          </p:cNvPr>
          <p:cNvSpPr>
            <a:spLocks noGrp="1"/>
          </p:cNvSpPr>
          <p:nvPr>
            <p:ph type="sldNum" sz="quarter" idx="12"/>
          </p:nvPr>
        </p:nvSpPr>
        <p:spPr/>
        <p:txBody>
          <a:bodyPr/>
          <a:lstStyle/>
          <a:p>
            <a:fld id="{256DAA09-383C-40E1-B5B7-A2EF93B222EE}" type="slidenum">
              <a:rPr lang="en-US" smtClean="0"/>
              <a:t>‹#›</a:t>
            </a:fld>
            <a:endParaRPr lang="en-US"/>
          </a:p>
        </p:txBody>
      </p:sp>
    </p:spTree>
    <p:extLst>
      <p:ext uri="{BB962C8B-B14F-4D97-AF65-F5344CB8AC3E}">
        <p14:creationId xmlns:p14="http://schemas.microsoft.com/office/powerpoint/2010/main" val="134268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28CBC-CB46-49E1-99A2-BB541D7F4C26}"/>
              </a:ext>
            </a:extLst>
          </p:cNvPr>
          <p:cNvSpPr>
            <a:spLocks noGrp="1"/>
          </p:cNvSpPr>
          <p:nvPr>
            <p:ph type="dt" sz="half" idx="10"/>
          </p:nvPr>
        </p:nvSpPr>
        <p:spPr/>
        <p:txBody>
          <a:bodyPr/>
          <a:lstStyle/>
          <a:p>
            <a:fld id="{F455B9D7-BC50-4FE5-9EA0-E14CA112172D}" type="datetimeFigureOut">
              <a:rPr lang="en-US" smtClean="0"/>
              <a:t>9/7/2021</a:t>
            </a:fld>
            <a:endParaRPr lang="en-US"/>
          </a:p>
        </p:txBody>
      </p:sp>
      <p:sp>
        <p:nvSpPr>
          <p:cNvPr id="3" name="Footer Placeholder 2">
            <a:extLst>
              <a:ext uri="{FF2B5EF4-FFF2-40B4-BE49-F238E27FC236}">
                <a16:creationId xmlns:a16="http://schemas.microsoft.com/office/drawing/2014/main" id="{5BC94442-AE0F-46C3-AE50-E1E0CE82B9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7075E-FBAF-4BE0-B0C8-1737699FB119}"/>
              </a:ext>
            </a:extLst>
          </p:cNvPr>
          <p:cNvSpPr>
            <a:spLocks noGrp="1"/>
          </p:cNvSpPr>
          <p:nvPr>
            <p:ph type="sldNum" sz="quarter" idx="12"/>
          </p:nvPr>
        </p:nvSpPr>
        <p:spPr/>
        <p:txBody>
          <a:bodyPr/>
          <a:lstStyle/>
          <a:p>
            <a:fld id="{256DAA09-383C-40E1-B5B7-A2EF93B222EE}" type="slidenum">
              <a:rPr lang="en-US" smtClean="0"/>
              <a:t>‹#›</a:t>
            </a:fld>
            <a:endParaRPr lang="en-US"/>
          </a:p>
        </p:txBody>
      </p:sp>
    </p:spTree>
    <p:extLst>
      <p:ext uri="{BB962C8B-B14F-4D97-AF65-F5344CB8AC3E}">
        <p14:creationId xmlns:p14="http://schemas.microsoft.com/office/powerpoint/2010/main" val="3147741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25AED-950F-4E2A-90F5-D2161C8D9F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54F388-450A-440C-A656-A00B5FAFB5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4A8B4-A45F-4429-A21D-3B27F17A1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45B6C1-B3FA-486D-8DC1-412F01EA0EEC}"/>
              </a:ext>
            </a:extLst>
          </p:cNvPr>
          <p:cNvSpPr>
            <a:spLocks noGrp="1"/>
          </p:cNvSpPr>
          <p:nvPr>
            <p:ph type="dt" sz="half" idx="10"/>
          </p:nvPr>
        </p:nvSpPr>
        <p:spPr/>
        <p:txBody>
          <a:bodyPr/>
          <a:lstStyle/>
          <a:p>
            <a:fld id="{F455B9D7-BC50-4FE5-9EA0-E14CA112172D}" type="datetimeFigureOut">
              <a:rPr lang="en-US" smtClean="0"/>
              <a:t>9/7/2021</a:t>
            </a:fld>
            <a:endParaRPr lang="en-US"/>
          </a:p>
        </p:txBody>
      </p:sp>
      <p:sp>
        <p:nvSpPr>
          <p:cNvPr id="6" name="Footer Placeholder 5">
            <a:extLst>
              <a:ext uri="{FF2B5EF4-FFF2-40B4-BE49-F238E27FC236}">
                <a16:creationId xmlns:a16="http://schemas.microsoft.com/office/drawing/2014/main" id="{A95B2510-35B9-49A0-B827-16961757A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A187B-D511-4A83-A42B-336F0DA6F594}"/>
              </a:ext>
            </a:extLst>
          </p:cNvPr>
          <p:cNvSpPr>
            <a:spLocks noGrp="1"/>
          </p:cNvSpPr>
          <p:nvPr>
            <p:ph type="sldNum" sz="quarter" idx="12"/>
          </p:nvPr>
        </p:nvSpPr>
        <p:spPr/>
        <p:txBody>
          <a:bodyPr/>
          <a:lstStyle/>
          <a:p>
            <a:fld id="{256DAA09-383C-40E1-B5B7-A2EF93B222EE}" type="slidenum">
              <a:rPr lang="en-US" smtClean="0"/>
              <a:t>‹#›</a:t>
            </a:fld>
            <a:endParaRPr lang="en-US"/>
          </a:p>
        </p:txBody>
      </p:sp>
    </p:spTree>
    <p:extLst>
      <p:ext uri="{BB962C8B-B14F-4D97-AF65-F5344CB8AC3E}">
        <p14:creationId xmlns:p14="http://schemas.microsoft.com/office/powerpoint/2010/main" val="303228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3E698-3844-4EAE-AD1D-B61FACF9C4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DF464F-5A73-4FDE-9085-116D0E3B67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9FDFF-C6E0-46B8-84F3-0C826AC12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7BD9F-B385-48BF-A79C-7CA296174D7D}"/>
              </a:ext>
            </a:extLst>
          </p:cNvPr>
          <p:cNvSpPr>
            <a:spLocks noGrp="1"/>
          </p:cNvSpPr>
          <p:nvPr>
            <p:ph type="dt" sz="half" idx="10"/>
          </p:nvPr>
        </p:nvSpPr>
        <p:spPr/>
        <p:txBody>
          <a:bodyPr/>
          <a:lstStyle/>
          <a:p>
            <a:fld id="{F455B9D7-BC50-4FE5-9EA0-E14CA112172D}" type="datetimeFigureOut">
              <a:rPr lang="en-US" smtClean="0"/>
              <a:t>9/7/2021</a:t>
            </a:fld>
            <a:endParaRPr lang="en-US"/>
          </a:p>
        </p:txBody>
      </p:sp>
      <p:sp>
        <p:nvSpPr>
          <p:cNvPr id="6" name="Footer Placeholder 5">
            <a:extLst>
              <a:ext uri="{FF2B5EF4-FFF2-40B4-BE49-F238E27FC236}">
                <a16:creationId xmlns:a16="http://schemas.microsoft.com/office/drawing/2014/main" id="{11C96698-219C-4EFB-8ADF-2035A55AE9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9F8864-3F3C-4575-9FF7-D72B32EE6C2E}"/>
              </a:ext>
            </a:extLst>
          </p:cNvPr>
          <p:cNvSpPr>
            <a:spLocks noGrp="1"/>
          </p:cNvSpPr>
          <p:nvPr>
            <p:ph type="sldNum" sz="quarter" idx="12"/>
          </p:nvPr>
        </p:nvSpPr>
        <p:spPr/>
        <p:txBody>
          <a:bodyPr/>
          <a:lstStyle/>
          <a:p>
            <a:fld id="{256DAA09-383C-40E1-B5B7-A2EF93B222EE}" type="slidenum">
              <a:rPr lang="en-US" smtClean="0"/>
              <a:t>‹#›</a:t>
            </a:fld>
            <a:endParaRPr lang="en-US"/>
          </a:p>
        </p:txBody>
      </p:sp>
    </p:spTree>
    <p:extLst>
      <p:ext uri="{BB962C8B-B14F-4D97-AF65-F5344CB8AC3E}">
        <p14:creationId xmlns:p14="http://schemas.microsoft.com/office/powerpoint/2010/main" val="3905465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6F0EFC-F84E-4F9E-933F-D30F02CE2A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6AE4A0-5EE5-4F2B-BD63-A7A0962C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51DF03-03BC-4D16-BF0A-7C89E02EEA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5B9D7-BC50-4FE5-9EA0-E14CA112172D}" type="datetimeFigureOut">
              <a:rPr lang="en-US" smtClean="0"/>
              <a:t>9/7/2021</a:t>
            </a:fld>
            <a:endParaRPr lang="en-US"/>
          </a:p>
        </p:txBody>
      </p:sp>
      <p:sp>
        <p:nvSpPr>
          <p:cNvPr id="5" name="Footer Placeholder 4">
            <a:extLst>
              <a:ext uri="{FF2B5EF4-FFF2-40B4-BE49-F238E27FC236}">
                <a16:creationId xmlns:a16="http://schemas.microsoft.com/office/drawing/2014/main" id="{0C7C78EB-6C12-46D8-A35E-0A8496961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9D611E-A125-45B3-BBC7-4274A2B6E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DAA09-383C-40E1-B5B7-A2EF93B222EE}" type="slidenum">
              <a:rPr lang="en-US" smtClean="0"/>
              <a:t>‹#›</a:t>
            </a:fld>
            <a:endParaRPr lang="en-US"/>
          </a:p>
        </p:txBody>
      </p:sp>
    </p:spTree>
    <p:extLst>
      <p:ext uri="{BB962C8B-B14F-4D97-AF65-F5344CB8AC3E}">
        <p14:creationId xmlns:p14="http://schemas.microsoft.com/office/powerpoint/2010/main" val="1456733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584775"/>
          </a:xfrm>
          <a:prstGeom prst="rect">
            <a:avLst/>
          </a:prstGeom>
          <a:noFill/>
        </p:spPr>
        <p:txBody>
          <a:bodyPr wrap="square" rtlCol="0">
            <a:spAutoFit/>
          </a:bodyPr>
          <a:lstStyle/>
          <a:p>
            <a:r>
              <a:rPr lang="en-US" sz="3200" dirty="0">
                <a:latin typeface="Oswald"/>
              </a:rPr>
              <a:t>Is </a:t>
            </a:r>
            <a:r>
              <a:rPr lang="en-US" sz="3200" b="1" dirty="0">
                <a:solidFill>
                  <a:srgbClr val="C00000"/>
                </a:solidFill>
                <a:latin typeface="Oswald"/>
              </a:rPr>
              <a:t>r &gt; g</a:t>
            </a:r>
            <a:r>
              <a:rPr lang="en-US" sz="3200" dirty="0">
                <a:solidFill>
                  <a:srgbClr val="C00000"/>
                </a:solidFill>
                <a:latin typeface="Oswald"/>
              </a:rPr>
              <a:t> </a:t>
            </a:r>
            <a:r>
              <a:rPr lang="en-US" sz="3200" dirty="0">
                <a:latin typeface="Oswald"/>
              </a:rPr>
              <a:t>the Central Contradiction of Capitalism? Thomas Piketty thinks so</a:t>
            </a:r>
          </a:p>
        </p:txBody>
      </p:sp>
      <p:sp>
        <p:nvSpPr>
          <p:cNvPr id="7" name="TextBox 6">
            <a:extLst>
              <a:ext uri="{FF2B5EF4-FFF2-40B4-BE49-F238E27FC236}">
                <a16:creationId xmlns:a16="http://schemas.microsoft.com/office/drawing/2014/main" id="{6C66928E-5E45-40D8-8BB0-6F877C709EEA}"/>
              </a:ext>
            </a:extLst>
          </p:cNvPr>
          <p:cNvSpPr txBox="1"/>
          <p:nvPr/>
        </p:nvSpPr>
        <p:spPr>
          <a:xfrm>
            <a:off x="86740" y="812708"/>
            <a:ext cx="11237124" cy="707886"/>
          </a:xfrm>
          <a:prstGeom prst="rect">
            <a:avLst/>
          </a:prstGeom>
          <a:noFill/>
        </p:spPr>
        <p:txBody>
          <a:bodyPr wrap="square" rtlCol="0">
            <a:spAutoFit/>
          </a:bodyPr>
          <a:lstStyle/>
          <a:p>
            <a:r>
              <a:rPr lang="en-US" sz="2000" b="1" dirty="0">
                <a:solidFill>
                  <a:srgbClr val="C00000"/>
                </a:solidFill>
                <a:latin typeface="Oswald"/>
              </a:rPr>
              <a:t>r &gt; g </a:t>
            </a:r>
            <a:r>
              <a:rPr lang="en-US" sz="2000" b="1" dirty="0">
                <a:latin typeface="Oswald"/>
              </a:rPr>
              <a:t>is the Fundamental Force of Divergence in Wealth.</a:t>
            </a:r>
            <a:r>
              <a:rPr lang="en-US" sz="2000" dirty="0">
                <a:latin typeface="Oswald"/>
              </a:rPr>
              <a:t> In plain speak, </a:t>
            </a:r>
            <a:r>
              <a:rPr lang="en-US" sz="2000" b="1" dirty="0">
                <a:solidFill>
                  <a:srgbClr val="C00000"/>
                </a:solidFill>
                <a:latin typeface="Oswald"/>
              </a:rPr>
              <a:t>r &gt; g </a:t>
            </a:r>
            <a:r>
              <a:rPr lang="en-US" sz="2000" dirty="0">
                <a:latin typeface="Oswald"/>
              </a:rPr>
              <a:t>means the returns on capital (r) will grow faster than the economy (g). This will thus cause wealth gaps over time</a:t>
            </a:r>
            <a:endParaRPr lang="en-US" sz="2000" b="1" dirty="0">
              <a:latin typeface="Oswald"/>
            </a:endParaRPr>
          </a:p>
        </p:txBody>
      </p:sp>
      <p:sp>
        <p:nvSpPr>
          <p:cNvPr id="11" name="TextBox 10">
            <a:extLst>
              <a:ext uri="{FF2B5EF4-FFF2-40B4-BE49-F238E27FC236}">
                <a16:creationId xmlns:a16="http://schemas.microsoft.com/office/drawing/2014/main" id="{AA4B468C-6395-4CA0-87EA-95B171880EEA}"/>
              </a:ext>
            </a:extLst>
          </p:cNvPr>
          <p:cNvSpPr txBox="1"/>
          <p:nvPr/>
        </p:nvSpPr>
        <p:spPr>
          <a:xfrm>
            <a:off x="149616" y="5651502"/>
            <a:ext cx="6667564" cy="1015663"/>
          </a:xfrm>
          <a:prstGeom prst="rect">
            <a:avLst/>
          </a:prstGeom>
          <a:noFill/>
        </p:spPr>
        <p:txBody>
          <a:bodyPr wrap="square" rtlCol="0">
            <a:spAutoFit/>
          </a:bodyPr>
          <a:lstStyle/>
          <a:p>
            <a:r>
              <a:rPr lang="en-US" sz="2000" b="1" dirty="0">
                <a:latin typeface="Oswald"/>
              </a:rPr>
              <a:t>Conclusion:</a:t>
            </a:r>
            <a:r>
              <a:rPr lang="en-US" sz="2000" dirty="0">
                <a:latin typeface="Oswald"/>
              </a:rPr>
              <a:t> in slow growing economies, past wealth naturally takes on larger importance, because it takes only a small flow of new savings to increase the stock of wealth steadily</a:t>
            </a:r>
            <a:endParaRPr lang="en-US" sz="2000" b="1" dirty="0">
              <a:latin typeface="Oswald"/>
            </a:endParaRPr>
          </a:p>
        </p:txBody>
      </p:sp>
      <p:pic>
        <p:nvPicPr>
          <p:cNvPr id="4" name="Picture 3">
            <a:extLst>
              <a:ext uri="{FF2B5EF4-FFF2-40B4-BE49-F238E27FC236}">
                <a16:creationId xmlns:a16="http://schemas.microsoft.com/office/drawing/2014/main" id="{903EC423-B0C1-4ADE-B4F0-927E5322AC46}"/>
              </a:ext>
            </a:extLst>
          </p:cNvPr>
          <p:cNvPicPr>
            <a:picLocks noChangeAspect="1"/>
          </p:cNvPicPr>
          <p:nvPr/>
        </p:nvPicPr>
        <p:blipFill>
          <a:blip r:embed="rId2"/>
          <a:stretch>
            <a:fillRect/>
          </a:stretch>
        </p:blipFill>
        <p:spPr>
          <a:xfrm>
            <a:off x="149616" y="2707049"/>
            <a:ext cx="5059944" cy="2787514"/>
          </a:xfrm>
          <a:prstGeom prst="rect">
            <a:avLst/>
          </a:prstGeom>
          <a:ln>
            <a:noFill/>
          </a:ln>
        </p:spPr>
      </p:pic>
      <p:sp>
        <p:nvSpPr>
          <p:cNvPr id="14" name="TextBox 13">
            <a:extLst>
              <a:ext uri="{FF2B5EF4-FFF2-40B4-BE49-F238E27FC236}">
                <a16:creationId xmlns:a16="http://schemas.microsoft.com/office/drawing/2014/main" id="{17ED6851-BDC0-4563-9905-8D1991B3B582}"/>
              </a:ext>
            </a:extLst>
          </p:cNvPr>
          <p:cNvSpPr txBox="1"/>
          <p:nvPr/>
        </p:nvSpPr>
        <p:spPr>
          <a:xfrm>
            <a:off x="5685078" y="1520594"/>
            <a:ext cx="6402223" cy="1015663"/>
          </a:xfrm>
          <a:prstGeom prst="rect">
            <a:avLst/>
          </a:prstGeom>
          <a:noFill/>
        </p:spPr>
        <p:txBody>
          <a:bodyPr wrap="square" rtlCol="0">
            <a:spAutoFit/>
          </a:bodyPr>
          <a:lstStyle/>
          <a:p>
            <a:pPr marL="800100" lvl="1" indent="-342900">
              <a:buFont typeface="Arial" panose="020B0604020202020204" pitchFamily="34" charset="0"/>
              <a:buChar char="•"/>
            </a:pPr>
            <a:r>
              <a:rPr lang="en-US" sz="2000" b="1" dirty="0">
                <a:solidFill>
                  <a:srgbClr val="C00000"/>
                </a:solidFill>
                <a:latin typeface="Oswald"/>
              </a:rPr>
              <a:t>g = the rate of growth of the economy</a:t>
            </a:r>
            <a:r>
              <a:rPr lang="en-US" sz="2000" b="1" dirty="0">
                <a:latin typeface="Oswald"/>
              </a:rPr>
              <a:t>.</a:t>
            </a:r>
            <a:r>
              <a:rPr lang="en-US" sz="2000" dirty="0">
                <a:latin typeface="Oswald"/>
              </a:rPr>
              <a:t> Historically, growth has needed to be at least 3% to maintain a natural rate of unemployment. Piketty predicts this will fall to 1.5%. </a:t>
            </a:r>
            <a:endParaRPr lang="en-US" sz="2000" b="1" dirty="0">
              <a:latin typeface="Oswald"/>
            </a:endParaRPr>
          </a:p>
        </p:txBody>
      </p:sp>
      <p:pic>
        <p:nvPicPr>
          <p:cNvPr id="17" name="Picture 16">
            <a:extLst>
              <a:ext uri="{FF2B5EF4-FFF2-40B4-BE49-F238E27FC236}">
                <a16:creationId xmlns:a16="http://schemas.microsoft.com/office/drawing/2014/main" id="{C4A4F766-9441-41D4-8C39-FEA7C1927B60}"/>
              </a:ext>
            </a:extLst>
          </p:cNvPr>
          <p:cNvPicPr>
            <a:picLocks noChangeAspect="1"/>
          </p:cNvPicPr>
          <p:nvPr/>
        </p:nvPicPr>
        <p:blipFill>
          <a:blip r:embed="rId3"/>
          <a:stretch>
            <a:fillRect/>
          </a:stretch>
        </p:blipFill>
        <p:spPr>
          <a:xfrm>
            <a:off x="6626672" y="2650341"/>
            <a:ext cx="5460629" cy="3766788"/>
          </a:xfrm>
          <a:prstGeom prst="rect">
            <a:avLst/>
          </a:prstGeom>
          <a:ln>
            <a:noFill/>
          </a:ln>
        </p:spPr>
      </p:pic>
      <p:sp>
        <p:nvSpPr>
          <p:cNvPr id="19" name="TextBox 18">
            <a:extLst>
              <a:ext uri="{FF2B5EF4-FFF2-40B4-BE49-F238E27FC236}">
                <a16:creationId xmlns:a16="http://schemas.microsoft.com/office/drawing/2014/main" id="{AE086124-4CD7-47DC-B567-DFA32186AB8D}"/>
              </a:ext>
            </a:extLst>
          </p:cNvPr>
          <p:cNvSpPr txBox="1"/>
          <p:nvPr/>
        </p:nvSpPr>
        <p:spPr>
          <a:xfrm>
            <a:off x="239140" y="1574804"/>
            <a:ext cx="5046000" cy="1015663"/>
          </a:xfrm>
          <a:prstGeom prst="rect">
            <a:avLst/>
          </a:prstGeom>
          <a:noFill/>
        </p:spPr>
        <p:txBody>
          <a:bodyPr wrap="square" rtlCol="0">
            <a:spAutoFit/>
          </a:bodyPr>
          <a:lstStyle/>
          <a:p>
            <a:pPr marL="800100" lvl="1" indent="-342900">
              <a:buFont typeface="Arial" panose="020B0604020202020204" pitchFamily="34" charset="0"/>
              <a:buChar char="•"/>
            </a:pPr>
            <a:r>
              <a:rPr lang="en-US" sz="2000" b="1" dirty="0">
                <a:solidFill>
                  <a:srgbClr val="C00000"/>
                </a:solidFill>
                <a:latin typeface="Oswald"/>
              </a:rPr>
              <a:t>r = avg. annual rate of return on capital</a:t>
            </a:r>
            <a:r>
              <a:rPr lang="en-US" sz="2000" dirty="0">
                <a:solidFill>
                  <a:srgbClr val="C00000"/>
                </a:solidFill>
                <a:latin typeface="Oswald"/>
              </a:rPr>
              <a:t> </a:t>
            </a:r>
            <a:r>
              <a:rPr lang="en-US" sz="2000" dirty="0">
                <a:latin typeface="Oswald"/>
              </a:rPr>
              <a:t>and comes in the form of profits, dividends, interest, rents, and other income.</a:t>
            </a:r>
            <a:endParaRPr lang="en-US" sz="2000" b="1" dirty="0">
              <a:latin typeface="Oswald"/>
            </a:endParaRPr>
          </a:p>
        </p:txBody>
      </p:sp>
    </p:spTree>
    <p:extLst>
      <p:ext uri="{BB962C8B-B14F-4D97-AF65-F5344CB8AC3E}">
        <p14:creationId xmlns:p14="http://schemas.microsoft.com/office/powerpoint/2010/main" val="249009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584775"/>
          </a:xfrm>
          <a:prstGeom prst="rect">
            <a:avLst/>
          </a:prstGeom>
          <a:noFill/>
        </p:spPr>
        <p:txBody>
          <a:bodyPr wrap="square" rtlCol="0">
            <a:spAutoFit/>
          </a:bodyPr>
          <a:lstStyle/>
          <a:p>
            <a:r>
              <a:rPr lang="en-US" sz="3200" b="1" dirty="0">
                <a:latin typeface="Oswald"/>
              </a:rPr>
              <a:t>The Structure of Inequality</a:t>
            </a:r>
          </a:p>
        </p:txBody>
      </p:sp>
      <p:sp>
        <p:nvSpPr>
          <p:cNvPr id="7" name="TextBox 6">
            <a:extLst>
              <a:ext uri="{FF2B5EF4-FFF2-40B4-BE49-F238E27FC236}">
                <a16:creationId xmlns:a16="http://schemas.microsoft.com/office/drawing/2014/main" id="{6C66928E-5E45-40D8-8BB0-6F877C709EEA}"/>
              </a:ext>
            </a:extLst>
          </p:cNvPr>
          <p:cNvSpPr txBox="1"/>
          <p:nvPr/>
        </p:nvSpPr>
        <p:spPr>
          <a:xfrm>
            <a:off x="86740" y="812708"/>
            <a:ext cx="11237124" cy="1323439"/>
          </a:xfrm>
          <a:prstGeom prst="rect">
            <a:avLst/>
          </a:prstGeom>
          <a:noFill/>
        </p:spPr>
        <p:txBody>
          <a:bodyPr wrap="square" rtlCol="0">
            <a:spAutoFit/>
          </a:bodyPr>
          <a:lstStyle/>
          <a:p>
            <a:r>
              <a:rPr lang="en-US" sz="2000" dirty="0">
                <a:latin typeface="Oswald"/>
              </a:rPr>
              <a:t>In all societies, income inequality can be decomposed into </a:t>
            </a:r>
            <a:r>
              <a:rPr lang="en-US" sz="2000" b="1" dirty="0">
                <a:solidFill>
                  <a:srgbClr val="C00000"/>
                </a:solidFill>
                <a:latin typeface="Oswald"/>
              </a:rPr>
              <a:t>three terms</a:t>
            </a:r>
            <a:r>
              <a:rPr lang="en-US" sz="2000" dirty="0">
                <a:latin typeface="Oswald"/>
              </a:rPr>
              <a:t>:</a:t>
            </a:r>
          </a:p>
          <a:p>
            <a:pPr marL="914400" lvl="1" indent="-457200">
              <a:buFont typeface="+mj-lt"/>
              <a:buAutoNum type="arabicPeriod"/>
            </a:pPr>
            <a:r>
              <a:rPr lang="en-US" sz="2000" b="1" dirty="0">
                <a:latin typeface="Oswald"/>
              </a:rPr>
              <a:t>Inequality in income from labor</a:t>
            </a:r>
          </a:p>
          <a:p>
            <a:pPr marL="914400" lvl="1" indent="-457200">
              <a:buFont typeface="+mj-lt"/>
              <a:buAutoNum type="arabicPeriod"/>
            </a:pPr>
            <a:r>
              <a:rPr lang="en-US" sz="2000" b="1" dirty="0">
                <a:latin typeface="Oswald"/>
              </a:rPr>
              <a:t>Inequality in the ownership of capital and the income to which it gives rise</a:t>
            </a:r>
          </a:p>
          <a:p>
            <a:pPr marL="914400" lvl="1" indent="-457200">
              <a:buFont typeface="+mj-lt"/>
              <a:buAutoNum type="arabicPeriod"/>
            </a:pPr>
            <a:r>
              <a:rPr lang="en-US" sz="2000" b="1" dirty="0">
                <a:latin typeface="Oswald"/>
              </a:rPr>
              <a:t>Interaction between these two terms</a:t>
            </a:r>
          </a:p>
        </p:txBody>
      </p:sp>
      <p:pic>
        <p:nvPicPr>
          <p:cNvPr id="3" name="Picture 2">
            <a:extLst>
              <a:ext uri="{FF2B5EF4-FFF2-40B4-BE49-F238E27FC236}">
                <a16:creationId xmlns:a16="http://schemas.microsoft.com/office/drawing/2014/main" id="{C2448FEC-D2EC-4C55-97D5-BC5CECBB0EF9}"/>
              </a:ext>
            </a:extLst>
          </p:cNvPr>
          <p:cNvPicPr>
            <a:picLocks noChangeAspect="1"/>
          </p:cNvPicPr>
          <p:nvPr/>
        </p:nvPicPr>
        <p:blipFill>
          <a:blip r:embed="rId3"/>
          <a:stretch>
            <a:fillRect/>
          </a:stretch>
        </p:blipFill>
        <p:spPr>
          <a:xfrm>
            <a:off x="104251" y="2343899"/>
            <a:ext cx="5666907" cy="4416129"/>
          </a:xfrm>
          <a:prstGeom prst="rect">
            <a:avLst/>
          </a:prstGeom>
        </p:spPr>
      </p:pic>
      <p:sp>
        <p:nvSpPr>
          <p:cNvPr id="12" name="TextBox 11">
            <a:extLst>
              <a:ext uri="{FF2B5EF4-FFF2-40B4-BE49-F238E27FC236}">
                <a16:creationId xmlns:a16="http://schemas.microsoft.com/office/drawing/2014/main" id="{118CB92C-91AE-434F-9E30-3A8E8B2A65B7}"/>
              </a:ext>
            </a:extLst>
          </p:cNvPr>
          <p:cNvSpPr txBox="1"/>
          <p:nvPr/>
        </p:nvSpPr>
        <p:spPr>
          <a:xfrm>
            <a:off x="6051478" y="2308581"/>
            <a:ext cx="5816039" cy="4478149"/>
          </a:xfrm>
          <a:prstGeom prst="rect">
            <a:avLst/>
          </a:prstGeom>
          <a:noFill/>
        </p:spPr>
        <p:txBody>
          <a:bodyPr wrap="square" rtlCol="0">
            <a:spAutoFit/>
          </a:bodyPr>
          <a:lstStyle/>
          <a:p>
            <a:r>
              <a:rPr lang="en-US" sz="1900" b="1" dirty="0">
                <a:latin typeface="Oswald"/>
              </a:rPr>
              <a:t>Crucial Facts: </a:t>
            </a:r>
          </a:p>
          <a:p>
            <a:pPr marL="342900" indent="-342900">
              <a:buFont typeface="Arial" panose="020B0604020202020204" pitchFamily="34" charset="0"/>
              <a:buChar char="•"/>
            </a:pPr>
            <a:r>
              <a:rPr lang="en-US" sz="1900" b="1" dirty="0">
                <a:solidFill>
                  <a:srgbClr val="C00000"/>
                </a:solidFill>
                <a:latin typeface="Oswald"/>
              </a:rPr>
              <a:t>In most inegalitarian countries</a:t>
            </a:r>
            <a:r>
              <a:rPr lang="en-US" sz="1900" dirty="0">
                <a:latin typeface="Oswald"/>
              </a:rPr>
              <a:t>, such as the United States in early 2010s where income from labor is about as unequally distributed as has ever been observed anywhere, </a:t>
            </a:r>
            <a:r>
              <a:rPr lang="en-US" sz="1900" b="1" dirty="0">
                <a:solidFill>
                  <a:srgbClr val="C00000"/>
                </a:solidFill>
                <a:latin typeface="Oswald"/>
              </a:rPr>
              <a:t>the top decile gets 35%</a:t>
            </a:r>
            <a:r>
              <a:rPr lang="en-US" sz="1900" dirty="0">
                <a:latin typeface="Oswald"/>
              </a:rPr>
              <a:t> of the total, whereas the </a:t>
            </a:r>
            <a:r>
              <a:rPr lang="en-US" sz="1900" b="1" dirty="0">
                <a:solidFill>
                  <a:srgbClr val="C00000"/>
                </a:solidFill>
                <a:latin typeface="Oswald"/>
              </a:rPr>
              <a:t>bottom half gets only 25%</a:t>
            </a:r>
            <a:r>
              <a:rPr lang="en-US" sz="1900" dirty="0">
                <a:latin typeface="Oswald"/>
              </a:rPr>
              <a:t>.</a:t>
            </a:r>
          </a:p>
          <a:p>
            <a:pPr marL="342900" indent="-342900">
              <a:buFont typeface="Arial" panose="020B0604020202020204" pitchFamily="34" charset="0"/>
              <a:buChar char="•"/>
            </a:pPr>
            <a:endParaRPr lang="en-US" sz="1900" dirty="0">
              <a:latin typeface="Oswald"/>
            </a:endParaRPr>
          </a:p>
          <a:p>
            <a:pPr marL="342900" indent="-342900">
              <a:buFont typeface="Arial" panose="020B0604020202020204" pitchFamily="34" charset="0"/>
              <a:buChar char="•"/>
            </a:pPr>
            <a:r>
              <a:rPr lang="en-US" sz="1900" dirty="0">
                <a:latin typeface="Oswald"/>
              </a:rPr>
              <a:t>In the most egalitarian countries, the bottom 50% receive nearly twice as much total income as the top 10%</a:t>
            </a:r>
          </a:p>
          <a:p>
            <a:pPr marL="342900" indent="-342900">
              <a:buFont typeface="Arial" panose="020B0604020202020204" pitchFamily="34" charset="0"/>
              <a:buChar char="•"/>
            </a:pPr>
            <a:endParaRPr lang="en-US" sz="1900" dirty="0">
              <a:latin typeface="Oswald"/>
            </a:endParaRPr>
          </a:p>
          <a:p>
            <a:pPr marL="342900" indent="-342900">
              <a:buFont typeface="Arial" panose="020B0604020202020204" pitchFamily="34" charset="0"/>
              <a:buChar char="•"/>
            </a:pPr>
            <a:r>
              <a:rPr lang="en-US" sz="1900" dirty="0">
                <a:latin typeface="Oswald"/>
              </a:rPr>
              <a:t>Inequalities with respect to capital ownership is extremely inegalitarian everywhere in the world.</a:t>
            </a:r>
          </a:p>
          <a:p>
            <a:pPr marL="342900" indent="-342900">
              <a:buFont typeface="Arial" panose="020B0604020202020204" pitchFamily="34" charset="0"/>
              <a:buChar char="•"/>
            </a:pPr>
            <a:endParaRPr lang="en-US" sz="1900" dirty="0">
              <a:latin typeface="Oswald"/>
            </a:endParaRPr>
          </a:p>
          <a:p>
            <a:pPr marL="342900" indent="-342900">
              <a:buFont typeface="Arial" panose="020B0604020202020204" pitchFamily="34" charset="0"/>
              <a:buChar char="•"/>
            </a:pPr>
            <a:r>
              <a:rPr lang="en-US" sz="1900" dirty="0">
                <a:latin typeface="Oswald"/>
              </a:rPr>
              <a:t>The 1% who earn the most are not the same as the 1% who own the most.</a:t>
            </a:r>
            <a:endParaRPr lang="en-US" sz="2000" b="1" dirty="0">
              <a:solidFill>
                <a:srgbClr val="C00000"/>
              </a:solidFill>
              <a:latin typeface="Oswald"/>
            </a:endParaRPr>
          </a:p>
        </p:txBody>
      </p:sp>
    </p:spTree>
    <p:extLst>
      <p:ext uri="{BB962C8B-B14F-4D97-AF65-F5344CB8AC3E}">
        <p14:creationId xmlns:p14="http://schemas.microsoft.com/office/powerpoint/2010/main" val="2725468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584775"/>
          </a:xfrm>
          <a:prstGeom prst="rect">
            <a:avLst/>
          </a:prstGeom>
          <a:noFill/>
        </p:spPr>
        <p:txBody>
          <a:bodyPr wrap="square" rtlCol="0">
            <a:spAutoFit/>
          </a:bodyPr>
          <a:lstStyle/>
          <a:p>
            <a:r>
              <a:rPr lang="en-US" sz="3200" b="1" dirty="0">
                <a:latin typeface="Oswald"/>
              </a:rPr>
              <a:t>Two Types of Hyper-Inegalitarian Societies</a:t>
            </a:r>
          </a:p>
        </p:txBody>
      </p:sp>
      <p:sp>
        <p:nvSpPr>
          <p:cNvPr id="7" name="TextBox 6">
            <a:extLst>
              <a:ext uri="{FF2B5EF4-FFF2-40B4-BE49-F238E27FC236}">
                <a16:creationId xmlns:a16="http://schemas.microsoft.com/office/drawing/2014/main" id="{6C66928E-5E45-40D8-8BB0-6F877C709EEA}"/>
              </a:ext>
            </a:extLst>
          </p:cNvPr>
          <p:cNvSpPr txBox="1"/>
          <p:nvPr/>
        </p:nvSpPr>
        <p:spPr>
          <a:xfrm>
            <a:off x="86740" y="741685"/>
            <a:ext cx="11237124" cy="400110"/>
          </a:xfrm>
          <a:prstGeom prst="rect">
            <a:avLst/>
          </a:prstGeom>
          <a:noFill/>
        </p:spPr>
        <p:txBody>
          <a:bodyPr wrap="square" rtlCol="0">
            <a:spAutoFit/>
          </a:bodyPr>
          <a:lstStyle/>
          <a:p>
            <a:r>
              <a:rPr lang="en-US" sz="2000" dirty="0">
                <a:latin typeface="Oswald"/>
              </a:rPr>
              <a:t>Thomas Piketty stresses two types of hyper-inegalitarian societies that can achieve high levels of income inequality:</a:t>
            </a:r>
          </a:p>
        </p:txBody>
      </p:sp>
      <p:pic>
        <p:nvPicPr>
          <p:cNvPr id="4" name="Picture 3">
            <a:extLst>
              <a:ext uri="{FF2B5EF4-FFF2-40B4-BE49-F238E27FC236}">
                <a16:creationId xmlns:a16="http://schemas.microsoft.com/office/drawing/2014/main" id="{8B16BD15-4906-4F26-A033-63685271CF28}"/>
              </a:ext>
            </a:extLst>
          </p:cNvPr>
          <p:cNvPicPr>
            <a:picLocks noChangeAspect="1"/>
          </p:cNvPicPr>
          <p:nvPr/>
        </p:nvPicPr>
        <p:blipFill>
          <a:blip r:embed="rId3"/>
          <a:stretch>
            <a:fillRect/>
          </a:stretch>
        </p:blipFill>
        <p:spPr>
          <a:xfrm>
            <a:off x="364482" y="1703324"/>
            <a:ext cx="3459198" cy="2329580"/>
          </a:xfrm>
          <a:prstGeom prst="rect">
            <a:avLst/>
          </a:prstGeom>
        </p:spPr>
      </p:pic>
      <p:pic>
        <p:nvPicPr>
          <p:cNvPr id="8" name="Picture 7">
            <a:extLst>
              <a:ext uri="{FF2B5EF4-FFF2-40B4-BE49-F238E27FC236}">
                <a16:creationId xmlns:a16="http://schemas.microsoft.com/office/drawing/2014/main" id="{5F9632B1-3139-4D41-B4B6-E98A9D2215FC}"/>
              </a:ext>
            </a:extLst>
          </p:cNvPr>
          <p:cNvPicPr>
            <a:picLocks noChangeAspect="1"/>
          </p:cNvPicPr>
          <p:nvPr/>
        </p:nvPicPr>
        <p:blipFill>
          <a:blip r:embed="rId4"/>
          <a:stretch>
            <a:fillRect/>
          </a:stretch>
        </p:blipFill>
        <p:spPr>
          <a:xfrm>
            <a:off x="7744571" y="1577325"/>
            <a:ext cx="1816864" cy="2415922"/>
          </a:xfrm>
          <a:prstGeom prst="rect">
            <a:avLst/>
          </a:prstGeom>
        </p:spPr>
      </p:pic>
      <p:sp>
        <p:nvSpPr>
          <p:cNvPr id="11" name="TextBox 10">
            <a:extLst>
              <a:ext uri="{FF2B5EF4-FFF2-40B4-BE49-F238E27FC236}">
                <a16:creationId xmlns:a16="http://schemas.microsoft.com/office/drawing/2014/main" id="{0C587C16-A8C3-4489-8431-12AEAE03D2CE}"/>
              </a:ext>
            </a:extLst>
          </p:cNvPr>
          <p:cNvSpPr txBox="1"/>
          <p:nvPr/>
        </p:nvSpPr>
        <p:spPr>
          <a:xfrm>
            <a:off x="240190" y="1177215"/>
            <a:ext cx="5707849" cy="400110"/>
          </a:xfrm>
          <a:prstGeom prst="rect">
            <a:avLst/>
          </a:prstGeom>
          <a:noFill/>
        </p:spPr>
        <p:txBody>
          <a:bodyPr wrap="square" rtlCol="0">
            <a:spAutoFit/>
          </a:bodyPr>
          <a:lstStyle/>
          <a:p>
            <a:r>
              <a:rPr lang="en-US" sz="2000" b="1" dirty="0">
                <a:solidFill>
                  <a:srgbClr val="C00000"/>
                </a:solidFill>
                <a:latin typeface="Oswald"/>
              </a:rPr>
              <a:t>1. Society of rentiers (hyper patrimonial society)</a:t>
            </a:r>
          </a:p>
        </p:txBody>
      </p:sp>
      <p:sp>
        <p:nvSpPr>
          <p:cNvPr id="14" name="TextBox 13">
            <a:extLst>
              <a:ext uri="{FF2B5EF4-FFF2-40B4-BE49-F238E27FC236}">
                <a16:creationId xmlns:a16="http://schemas.microsoft.com/office/drawing/2014/main" id="{C5C05090-0210-48A9-B18D-5BFCD54CFE8C}"/>
              </a:ext>
            </a:extLst>
          </p:cNvPr>
          <p:cNvSpPr txBox="1"/>
          <p:nvPr/>
        </p:nvSpPr>
        <p:spPr>
          <a:xfrm>
            <a:off x="6249881" y="1177215"/>
            <a:ext cx="5921407" cy="400110"/>
          </a:xfrm>
          <a:prstGeom prst="rect">
            <a:avLst/>
          </a:prstGeom>
          <a:noFill/>
        </p:spPr>
        <p:txBody>
          <a:bodyPr wrap="square" rtlCol="0">
            <a:spAutoFit/>
          </a:bodyPr>
          <a:lstStyle/>
          <a:p>
            <a:r>
              <a:rPr lang="en-US" sz="2000" b="1" dirty="0">
                <a:solidFill>
                  <a:srgbClr val="C00000"/>
                </a:solidFill>
                <a:latin typeface="Oswald"/>
              </a:rPr>
              <a:t>2. Society of super managers (hyper meritocratic society)</a:t>
            </a:r>
          </a:p>
        </p:txBody>
      </p:sp>
      <p:sp>
        <p:nvSpPr>
          <p:cNvPr id="15" name="TextBox 14">
            <a:extLst>
              <a:ext uri="{FF2B5EF4-FFF2-40B4-BE49-F238E27FC236}">
                <a16:creationId xmlns:a16="http://schemas.microsoft.com/office/drawing/2014/main" id="{DD945AE4-F715-4D71-8F3C-C13F0551C312}"/>
              </a:ext>
            </a:extLst>
          </p:cNvPr>
          <p:cNvSpPr txBox="1"/>
          <p:nvPr/>
        </p:nvSpPr>
        <p:spPr>
          <a:xfrm>
            <a:off x="318291" y="4159613"/>
            <a:ext cx="5467907"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Oswald"/>
              </a:rPr>
              <a:t>A society in which </a:t>
            </a:r>
            <a:r>
              <a:rPr lang="en-US" sz="2000" b="1" dirty="0">
                <a:solidFill>
                  <a:srgbClr val="C00000"/>
                </a:solidFill>
                <a:latin typeface="Oswald"/>
              </a:rPr>
              <a:t>inherited wealth </a:t>
            </a:r>
            <a:r>
              <a:rPr lang="en-US" sz="2000" dirty="0">
                <a:latin typeface="Oswald"/>
              </a:rPr>
              <a:t>is very important and where the concentration of wealth attains extreme levels.</a:t>
            </a:r>
          </a:p>
          <a:p>
            <a:pPr marL="342900" indent="-342900">
              <a:buFont typeface="Arial" panose="020B0604020202020204" pitchFamily="34" charset="0"/>
              <a:buChar char="•"/>
            </a:pPr>
            <a:r>
              <a:rPr lang="en-US" sz="2000" b="1" dirty="0">
                <a:solidFill>
                  <a:srgbClr val="C00000"/>
                </a:solidFill>
                <a:latin typeface="Oswald"/>
              </a:rPr>
              <a:t>Think Bridgeton and Europe</a:t>
            </a:r>
          </a:p>
        </p:txBody>
      </p:sp>
      <p:sp>
        <p:nvSpPr>
          <p:cNvPr id="16" name="TextBox 15">
            <a:extLst>
              <a:ext uri="{FF2B5EF4-FFF2-40B4-BE49-F238E27FC236}">
                <a16:creationId xmlns:a16="http://schemas.microsoft.com/office/drawing/2014/main" id="{B3961B21-260C-4FDE-8CF0-4D1A8EE3FD47}"/>
              </a:ext>
            </a:extLst>
          </p:cNvPr>
          <p:cNvSpPr txBox="1"/>
          <p:nvPr/>
        </p:nvSpPr>
        <p:spPr>
          <a:xfrm>
            <a:off x="193276" y="5680785"/>
            <a:ext cx="5816039" cy="954107"/>
          </a:xfrm>
          <a:prstGeom prst="rect">
            <a:avLst/>
          </a:prstGeom>
          <a:noFill/>
        </p:spPr>
        <p:txBody>
          <a:bodyPr wrap="square" rtlCol="0">
            <a:spAutoFit/>
          </a:bodyPr>
          <a:lstStyle/>
          <a:p>
            <a:r>
              <a:rPr lang="en-US" sz="2000" b="1" u="sng" dirty="0">
                <a:latin typeface="Oswald"/>
              </a:rPr>
              <a:t>Critical Fact:</a:t>
            </a:r>
            <a:r>
              <a:rPr lang="en-US" sz="2000" b="1" dirty="0">
                <a:latin typeface="Oswald"/>
              </a:rPr>
              <a:t> </a:t>
            </a:r>
          </a:p>
          <a:p>
            <a:r>
              <a:rPr lang="en-US" dirty="0">
                <a:latin typeface="Oswald"/>
              </a:rPr>
              <a:t>Patrimonial capitalism is in large part a repetition of the past and characteristic of low growth environments of the 19</a:t>
            </a:r>
            <a:r>
              <a:rPr lang="en-US" baseline="30000" dirty="0">
                <a:latin typeface="Oswald"/>
              </a:rPr>
              <a:t>th</a:t>
            </a:r>
            <a:r>
              <a:rPr lang="en-US" dirty="0">
                <a:latin typeface="Oswald"/>
              </a:rPr>
              <a:t> century.</a:t>
            </a:r>
            <a:endParaRPr lang="en-US" b="1" dirty="0">
              <a:latin typeface="Oswald"/>
            </a:endParaRPr>
          </a:p>
        </p:txBody>
      </p:sp>
      <p:sp>
        <p:nvSpPr>
          <p:cNvPr id="17" name="TextBox 16">
            <a:extLst>
              <a:ext uri="{FF2B5EF4-FFF2-40B4-BE49-F238E27FC236}">
                <a16:creationId xmlns:a16="http://schemas.microsoft.com/office/drawing/2014/main" id="{305C8200-1CD1-45B4-992B-F364DF2CEBA5}"/>
              </a:ext>
            </a:extLst>
          </p:cNvPr>
          <p:cNvSpPr txBox="1"/>
          <p:nvPr/>
        </p:nvSpPr>
        <p:spPr>
          <a:xfrm>
            <a:off x="6509100" y="4159612"/>
            <a:ext cx="5467907"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Oswald"/>
              </a:rPr>
              <a:t>The society of super managers is relatively new and was largely created by the United States over the past few decades.</a:t>
            </a:r>
          </a:p>
          <a:p>
            <a:pPr marL="342900" indent="-342900">
              <a:buFont typeface="Arial" panose="020B0604020202020204" pitchFamily="34" charset="0"/>
              <a:buChar char="•"/>
            </a:pPr>
            <a:r>
              <a:rPr lang="en-US" sz="2000" b="1" dirty="0">
                <a:solidFill>
                  <a:srgbClr val="C00000"/>
                </a:solidFill>
                <a:latin typeface="Oswald"/>
              </a:rPr>
              <a:t>Think Mad Men and the United States</a:t>
            </a:r>
          </a:p>
        </p:txBody>
      </p:sp>
      <p:sp>
        <p:nvSpPr>
          <p:cNvPr id="18" name="TextBox 17">
            <a:extLst>
              <a:ext uri="{FF2B5EF4-FFF2-40B4-BE49-F238E27FC236}">
                <a16:creationId xmlns:a16="http://schemas.microsoft.com/office/drawing/2014/main" id="{BCE35E51-5924-4ED2-8F08-A760AE4E3C1D}"/>
              </a:ext>
            </a:extLst>
          </p:cNvPr>
          <p:cNvSpPr txBox="1"/>
          <p:nvPr/>
        </p:nvSpPr>
        <p:spPr>
          <a:xfrm>
            <a:off x="6465226" y="5697616"/>
            <a:ext cx="5555653" cy="954107"/>
          </a:xfrm>
          <a:prstGeom prst="rect">
            <a:avLst/>
          </a:prstGeom>
          <a:noFill/>
        </p:spPr>
        <p:txBody>
          <a:bodyPr wrap="square" rtlCol="0">
            <a:spAutoFit/>
          </a:bodyPr>
          <a:lstStyle/>
          <a:p>
            <a:r>
              <a:rPr lang="en-US" sz="2000" b="1" u="sng" dirty="0">
                <a:latin typeface="Oswald"/>
              </a:rPr>
              <a:t>Critical Fact:</a:t>
            </a:r>
            <a:r>
              <a:rPr lang="en-US" sz="2000" b="1" dirty="0">
                <a:latin typeface="Oswald"/>
              </a:rPr>
              <a:t> </a:t>
            </a:r>
          </a:p>
          <a:p>
            <a:r>
              <a:rPr lang="en-US" dirty="0">
                <a:latin typeface="Oswald"/>
              </a:rPr>
              <a:t>The peak of the income hierarchy is dominated by </a:t>
            </a:r>
            <a:r>
              <a:rPr lang="en-US" b="1" dirty="0">
                <a:solidFill>
                  <a:srgbClr val="C00000"/>
                </a:solidFill>
                <a:latin typeface="Oswald"/>
              </a:rPr>
              <a:t>very high incomes from labor</a:t>
            </a:r>
            <a:r>
              <a:rPr lang="en-US" dirty="0">
                <a:latin typeface="Oswald"/>
              </a:rPr>
              <a:t> rather than by inherited wealth</a:t>
            </a:r>
            <a:endParaRPr lang="en-US" b="1" dirty="0">
              <a:latin typeface="Oswald"/>
            </a:endParaRPr>
          </a:p>
        </p:txBody>
      </p:sp>
    </p:spTree>
    <p:extLst>
      <p:ext uri="{BB962C8B-B14F-4D97-AF65-F5344CB8AC3E}">
        <p14:creationId xmlns:p14="http://schemas.microsoft.com/office/powerpoint/2010/main" val="2902190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0" y="97971"/>
            <a:ext cx="12153530" cy="584775"/>
          </a:xfrm>
          <a:prstGeom prst="rect">
            <a:avLst/>
          </a:prstGeom>
          <a:noFill/>
        </p:spPr>
        <p:txBody>
          <a:bodyPr wrap="square" rtlCol="0">
            <a:spAutoFit/>
          </a:bodyPr>
          <a:lstStyle/>
          <a:p>
            <a:r>
              <a:rPr lang="en-US" sz="3200" b="1" dirty="0">
                <a:latin typeface="Oswald"/>
              </a:rPr>
              <a:t>The Reduction of Inequality in France in the 20</a:t>
            </a:r>
            <a:r>
              <a:rPr lang="en-US" sz="3200" b="1" baseline="30000" dirty="0">
                <a:latin typeface="Oswald"/>
              </a:rPr>
              <a:t>th</a:t>
            </a:r>
            <a:r>
              <a:rPr lang="en-US" sz="3200" b="1" dirty="0">
                <a:latin typeface="Oswald"/>
              </a:rPr>
              <a:t> Century: </a:t>
            </a:r>
            <a:r>
              <a:rPr lang="en-US" sz="2400" b="1" dirty="0">
                <a:solidFill>
                  <a:srgbClr val="C00000"/>
                </a:solidFill>
                <a:latin typeface="Oswald"/>
              </a:rPr>
              <a:t>The Fall of Rentiers</a:t>
            </a:r>
            <a:endParaRPr lang="en-US" sz="3200" b="1" dirty="0">
              <a:solidFill>
                <a:srgbClr val="C00000"/>
              </a:solidFill>
              <a:latin typeface="Oswald"/>
            </a:endParaRPr>
          </a:p>
        </p:txBody>
      </p:sp>
      <p:sp>
        <p:nvSpPr>
          <p:cNvPr id="11" name="TextBox 10">
            <a:extLst>
              <a:ext uri="{FF2B5EF4-FFF2-40B4-BE49-F238E27FC236}">
                <a16:creationId xmlns:a16="http://schemas.microsoft.com/office/drawing/2014/main" id="{AA4B468C-6395-4CA0-87EA-95B171880EEA}"/>
              </a:ext>
            </a:extLst>
          </p:cNvPr>
          <p:cNvSpPr txBox="1"/>
          <p:nvPr/>
        </p:nvSpPr>
        <p:spPr>
          <a:xfrm>
            <a:off x="5706197" y="1147199"/>
            <a:ext cx="6270810" cy="5370701"/>
          </a:xfrm>
          <a:prstGeom prst="rect">
            <a:avLst/>
          </a:prstGeom>
          <a:noFill/>
        </p:spPr>
        <p:txBody>
          <a:bodyPr wrap="square" rtlCol="0">
            <a:spAutoFit/>
          </a:bodyPr>
          <a:lstStyle/>
          <a:p>
            <a:r>
              <a:rPr lang="en-US" sz="2000" b="1" u="sng" dirty="0">
                <a:latin typeface="Oswald"/>
              </a:rPr>
              <a:t>Summary: </a:t>
            </a:r>
          </a:p>
          <a:p>
            <a:pPr marL="342900" indent="-342900">
              <a:buFont typeface="Arial" panose="020B0604020202020204" pitchFamily="34" charset="0"/>
              <a:buChar char="•"/>
            </a:pPr>
            <a:r>
              <a:rPr lang="en-US" sz="1900" dirty="0">
                <a:latin typeface="Oswald"/>
              </a:rPr>
              <a:t>Income inequality has greatly diminished in France since the Belle Époque:</a:t>
            </a:r>
          </a:p>
          <a:p>
            <a:pPr marL="800100" lvl="1" indent="-342900">
              <a:buFont typeface="Arial" panose="020B0604020202020204" pitchFamily="34" charset="0"/>
              <a:buChar char="•"/>
            </a:pPr>
            <a:r>
              <a:rPr lang="en-US" sz="1900" dirty="0">
                <a:latin typeface="Oswald"/>
              </a:rPr>
              <a:t>The upper decile’s share of national income </a:t>
            </a:r>
            <a:r>
              <a:rPr lang="en-US" sz="1900" b="1" dirty="0">
                <a:solidFill>
                  <a:srgbClr val="C00000"/>
                </a:solidFill>
                <a:latin typeface="Oswald"/>
              </a:rPr>
              <a:t>decreased from 45-50% </a:t>
            </a:r>
            <a:r>
              <a:rPr lang="en-US" sz="1900" dirty="0">
                <a:latin typeface="Oswald"/>
              </a:rPr>
              <a:t>on the eve of World War I to </a:t>
            </a:r>
            <a:r>
              <a:rPr lang="en-US" sz="1900" b="1" dirty="0">
                <a:solidFill>
                  <a:srgbClr val="C00000"/>
                </a:solidFill>
                <a:latin typeface="Oswald"/>
              </a:rPr>
              <a:t>30-35% today</a:t>
            </a:r>
            <a:r>
              <a:rPr lang="en-US" sz="1900" dirty="0">
                <a:latin typeface="Oswald"/>
              </a:rPr>
              <a:t>.</a:t>
            </a:r>
          </a:p>
          <a:p>
            <a:pPr marL="342900" indent="-342900">
              <a:buFont typeface="Arial" panose="020B0604020202020204" pitchFamily="34" charset="0"/>
              <a:buChar char="•"/>
            </a:pPr>
            <a:endParaRPr lang="en-US" sz="1900" dirty="0">
              <a:latin typeface="Oswald"/>
            </a:endParaRPr>
          </a:p>
          <a:p>
            <a:pPr marL="342900" indent="-342900">
              <a:buFont typeface="Arial" panose="020B0604020202020204" pitchFamily="34" charset="0"/>
              <a:buChar char="•"/>
            </a:pPr>
            <a:r>
              <a:rPr lang="en-US" sz="1900" dirty="0">
                <a:latin typeface="Oswald"/>
              </a:rPr>
              <a:t>In the 20</a:t>
            </a:r>
            <a:r>
              <a:rPr lang="en-US" sz="1900" baseline="30000" dirty="0">
                <a:latin typeface="Oswald"/>
              </a:rPr>
              <a:t>th</a:t>
            </a:r>
            <a:r>
              <a:rPr lang="en-US" sz="1900" dirty="0">
                <a:latin typeface="Oswald"/>
              </a:rPr>
              <a:t> century it was war, and not harmonious democratic or economic rationality, that erased the past and enabled society to begin anew with a clean slate.</a:t>
            </a:r>
          </a:p>
          <a:p>
            <a:pPr marL="800100" lvl="1" indent="-342900">
              <a:buFont typeface="Arial" panose="020B0604020202020204" pitchFamily="34" charset="0"/>
              <a:buChar char="•"/>
            </a:pPr>
            <a:r>
              <a:rPr lang="en-US" sz="1900" dirty="0">
                <a:latin typeface="Oswald"/>
              </a:rPr>
              <a:t>In wartime, economic activity decreases, inflation increases, and real wages/purchasing power begins to fall</a:t>
            </a:r>
          </a:p>
          <a:p>
            <a:pPr marL="342900" indent="-342900">
              <a:buFont typeface="Arial" panose="020B0604020202020204" pitchFamily="34" charset="0"/>
              <a:buChar char="•"/>
            </a:pPr>
            <a:endParaRPr lang="en-US" sz="1900" dirty="0">
              <a:latin typeface="Oswald"/>
            </a:endParaRPr>
          </a:p>
          <a:p>
            <a:pPr marL="342900" indent="-342900">
              <a:buFont typeface="Arial" panose="020B0604020202020204" pitchFamily="34" charset="0"/>
              <a:buChar char="•"/>
            </a:pPr>
            <a:r>
              <a:rPr lang="en-US" sz="1900" dirty="0">
                <a:latin typeface="Oswald"/>
              </a:rPr>
              <a:t>The reduction of inequality in France during the 20</a:t>
            </a:r>
            <a:r>
              <a:rPr lang="en-US" sz="1900" baseline="30000" dirty="0">
                <a:latin typeface="Oswald"/>
              </a:rPr>
              <a:t>th</a:t>
            </a:r>
            <a:r>
              <a:rPr lang="en-US" sz="1900" dirty="0">
                <a:latin typeface="Oswald"/>
              </a:rPr>
              <a:t> century is largely explained </a:t>
            </a:r>
            <a:r>
              <a:rPr lang="en-US" sz="1900" b="1" dirty="0">
                <a:solidFill>
                  <a:srgbClr val="C00000"/>
                </a:solidFill>
                <a:latin typeface="Oswald"/>
              </a:rPr>
              <a:t>by the fall of the rentier</a:t>
            </a:r>
            <a:r>
              <a:rPr lang="en-US" sz="1900" dirty="0">
                <a:solidFill>
                  <a:srgbClr val="C00000"/>
                </a:solidFill>
                <a:latin typeface="Oswald"/>
              </a:rPr>
              <a:t> </a:t>
            </a:r>
            <a:r>
              <a:rPr lang="en-US" sz="1900" dirty="0">
                <a:latin typeface="Oswald"/>
              </a:rPr>
              <a:t>and the </a:t>
            </a:r>
            <a:r>
              <a:rPr lang="en-US" sz="1900" b="1" dirty="0">
                <a:solidFill>
                  <a:srgbClr val="C00000"/>
                </a:solidFill>
                <a:latin typeface="Oswald"/>
              </a:rPr>
              <a:t>collapse of very high incomes from capital</a:t>
            </a:r>
            <a:r>
              <a:rPr lang="en-US" sz="1900" b="1" dirty="0">
                <a:latin typeface="Oswald"/>
              </a:rPr>
              <a:t>.</a:t>
            </a:r>
          </a:p>
          <a:p>
            <a:pPr marL="342900" indent="-342900">
              <a:buFont typeface="Arial" panose="020B0604020202020204" pitchFamily="34" charset="0"/>
              <a:buChar char="•"/>
            </a:pPr>
            <a:endParaRPr lang="en-US" sz="1900" b="1" dirty="0">
              <a:latin typeface="Oswald"/>
            </a:endParaRPr>
          </a:p>
          <a:p>
            <a:pPr marL="342900" indent="-342900">
              <a:buFont typeface="Arial" panose="020B0604020202020204" pitchFamily="34" charset="0"/>
              <a:buChar char="•"/>
            </a:pPr>
            <a:r>
              <a:rPr lang="en-US" sz="1900" dirty="0">
                <a:latin typeface="Oswald"/>
              </a:rPr>
              <a:t>Note that the share of top wage (</a:t>
            </a:r>
            <a:r>
              <a:rPr lang="en-US" sz="1900" b="1" dirty="0">
                <a:solidFill>
                  <a:srgbClr val="C00000"/>
                </a:solidFill>
                <a:latin typeface="Oswald"/>
              </a:rPr>
              <a:t>income from labor</a:t>
            </a:r>
            <a:r>
              <a:rPr lang="en-US" sz="1900" dirty="0">
                <a:latin typeface="Oswald"/>
              </a:rPr>
              <a:t>) remained relatively unchanged.</a:t>
            </a:r>
          </a:p>
        </p:txBody>
      </p:sp>
      <p:pic>
        <p:nvPicPr>
          <p:cNvPr id="3" name="Picture 2">
            <a:extLst>
              <a:ext uri="{FF2B5EF4-FFF2-40B4-BE49-F238E27FC236}">
                <a16:creationId xmlns:a16="http://schemas.microsoft.com/office/drawing/2014/main" id="{29BCE820-43D0-4518-B87D-DC344A718947}"/>
              </a:ext>
            </a:extLst>
          </p:cNvPr>
          <p:cNvPicPr>
            <a:picLocks noChangeAspect="1"/>
          </p:cNvPicPr>
          <p:nvPr/>
        </p:nvPicPr>
        <p:blipFill>
          <a:blip r:embed="rId2"/>
          <a:stretch>
            <a:fillRect/>
          </a:stretch>
        </p:blipFill>
        <p:spPr>
          <a:xfrm>
            <a:off x="11116865" y="658093"/>
            <a:ext cx="944032" cy="895621"/>
          </a:xfrm>
          <a:prstGeom prst="rect">
            <a:avLst/>
          </a:prstGeom>
        </p:spPr>
      </p:pic>
      <p:sp>
        <p:nvSpPr>
          <p:cNvPr id="8" name="TextBox 7">
            <a:extLst>
              <a:ext uri="{FF2B5EF4-FFF2-40B4-BE49-F238E27FC236}">
                <a16:creationId xmlns:a16="http://schemas.microsoft.com/office/drawing/2014/main" id="{13FD7A2E-B141-4DB1-92AD-3814B37288B4}"/>
              </a:ext>
            </a:extLst>
          </p:cNvPr>
          <p:cNvSpPr txBox="1"/>
          <p:nvPr/>
        </p:nvSpPr>
        <p:spPr>
          <a:xfrm>
            <a:off x="149616" y="5653062"/>
            <a:ext cx="5407314" cy="1015663"/>
          </a:xfrm>
          <a:prstGeom prst="rect">
            <a:avLst/>
          </a:prstGeom>
          <a:noFill/>
        </p:spPr>
        <p:txBody>
          <a:bodyPr wrap="square" rtlCol="0">
            <a:spAutoFit/>
          </a:bodyPr>
          <a:lstStyle/>
          <a:p>
            <a:r>
              <a:rPr lang="en-US" sz="2000" b="1" dirty="0">
                <a:latin typeface="Oswald"/>
              </a:rPr>
              <a:t>Crucial Fact:</a:t>
            </a:r>
          </a:p>
          <a:p>
            <a:r>
              <a:rPr lang="en-US" sz="2000" b="1" dirty="0">
                <a:solidFill>
                  <a:srgbClr val="C00000"/>
                </a:solidFill>
                <a:latin typeface="Oswald"/>
              </a:rPr>
              <a:t>The Belle Époque society was indeed one of the most inegalitarian societies of all time</a:t>
            </a:r>
          </a:p>
        </p:txBody>
      </p:sp>
      <p:pic>
        <p:nvPicPr>
          <p:cNvPr id="9" name="Picture 8">
            <a:extLst>
              <a:ext uri="{FF2B5EF4-FFF2-40B4-BE49-F238E27FC236}">
                <a16:creationId xmlns:a16="http://schemas.microsoft.com/office/drawing/2014/main" id="{10AB24AF-9353-480B-BA07-564B0DD34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4" y="1039833"/>
            <a:ext cx="5358146" cy="3549923"/>
          </a:xfrm>
          <a:prstGeom prst="rect">
            <a:avLst/>
          </a:prstGeom>
        </p:spPr>
      </p:pic>
    </p:spTree>
    <p:extLst>
      <p:ext uri="{BB962C8B-B14F-4D97-AF65-F5344CB8AC3E}">
        <p14:creationId xmlns:p14="http://schemas.microsoft.com/office/powerpoint/2010/main" val="4055386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584775"/>
          </a:xfrm>
          <a:prstGeom prst="rect">
            <a:avLst/>
          </a:prstGeom>
          <a:noFill/>
        </p:spPr>
        <p:txBody>
          <a:bodyPr wrap="square" rtlCol="0">
            <a:spAutoFit/>
          </a:bodyPr>
          <a:lstStyle/>
          <a:p>
            <a:r>
              <a:rPr lang="en-US" sz="3200" b="1" dirty="0">
                <a:latin typeface="Oswald"/>
              </a:rPr>
              <a:t>The Transformation of Inequality in the U.S.: </a:t>
            </a:r>
            <a:r>
              <a:rPr lang="en-US" sz="2400" b="1" dirty="0">
                <a:solidFill>
                  <a:srgbClr val="C00000"/>
                </a:solidFill>
                <a:latin typeface="Oswald"/>
              </a:rPr>
              <a:t>The Rise of Super Mangers</a:t>
            </a:r>
            <a:endParaRPr lang="en-US" sz="3200" b="1" dirty="0">
              <a:solidFill>
                <a:srgbClr val="C00000"/>
              </a:solidFill>
              <a:latin typeface="Oswald"/>
            </a:endParaRPr>
          </a:p>
        </p:txBody>
      </p:sp>
      <p:sp>
        <p:nvSpPr>
          <p:cNvPr id="11" name="TextBox 10">
            <a:extLst>
              <a:ext uri="{FF2B5EF4-FFF2-40B4-BE49-F238E27FC236}">
                <a16:creationId xmlns:a16="http://schemas.microsoft.com/office/drawing/2014/main" id="{AA4B468C-6395-4CA0-87EA-95B171880EEA}"/>
              </a:ext>
            </a:extLst>
          </p:cNvPr>
          <p:cNvSpPr txBox="1"/>
          <p:nvPr/>
        </p:nvSpPr>
        <p:spPr>
          <a:xfrm>
            <a:off x="5706197" y="979360"/>
            <a:ext cx="6270810" cy="5940088"/>
          </a:xfrm>
          <a:prstGeom prst="rect">
            <a:avLst/>
          </a:prstGeom>
          <a:noFill/>
        </p:spPr>
        <p:txBody>
          <a:bodyPr wrap="square" rtlCol="0">
            <a:spAutoFit/>
          </a:bodyPr>
          <a:lstStyle/>
          <a:p>
            <a:r>
              <a:rPr lang="en-US" sz="2000" b="1" u="sng" dirty="0">
                <a:latin typeface="Oswald"/>
              </a:rPr>
              <a:t>Summary: </a:t>
            </a:r>
          </a:p>
          <a:p>
            <a:pPr marL="342900" indent="-342900">
              <a:buFont typeface="Arial" panose="020B0604020202020204" pitchFamily="34" charset="0"/>
              <a:buChar char="•"/>
            </a:pPr>
            <a:r>
              <a:rPr lang="en-US" sz="2000" dirty="0">
                <a:latin typeface="Oswald"/>
              </a:rPr>
              <a:t>U.S. inequality in 2010 is quantitatively as extreme as in old Europe in the first decade of the 20</a:t>
            </a:r>
            <a:r>
              <a:rPr lang="en-US" sz="2000" baseline="30000" dirty="0">
                <a:latin typeface="Oswald"/>
              </a:rPr>
              <a:t>th</a:t>
            </a:r>
            <a:r>
              <a:rPr lang="en-US" sz="2000" dirty="0">
                <a:latin typeface="Oswald"/>
              </a:rPr>
              <a:t> century, but the structure of that inequality is rather clearly different.</a:t>
            </a: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dirty="0">
                <a:latin typeface="Oswald"/>
              </a:rPr>
              <a:t>Structural inequality of income in the U.S. is only slightly explained by capital gains</a:t>
            </a:r>
          </a:p>
          <a:p>
            <a:pPr marL="800100" lvl="1" indent="-342900">
              <a:buFont typeface="Arial" panose="020B0604020202020204" pitchFamily="34" charset="0"/>
              <a:buChar char="•"/>
            </a:pPr>
            <a:r>
              <a:rPr lang="en-US" sz="2000" dirty="0">
                <a:latin typeface="Oswald"/>
              </a:rPr>
              <a:t>A very substantial and growing inequality of capital income since 1980 accounts for about 33% of the increase in income inequality in the United States</a:t>
            </a: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dirty="0">
                <a:latin typeface="Oswald"/>
              </a:rPr>
              <a:t>The vast majority (60%-70%) of the top 0.1% of the income hierarchy in 2000-2010 consists of top managers</a:t>
            </a:r>
          </a:p>
          <a:p>
            <a:pPr marL="800100" lvl="1" indent="-342900">
              <a:buFont typeface="Arial" panose="020B0604020202020204" pitchFamily="34" charset="0"/>
              <a:buChar char="•"/>
            </a:pPr>
            <a:r>
              <a:rPr lang="en-US" sz="2000" dirty="0">
                <a:latin typeface="Oswald"/>
              </a:rPr>
              <a:t>By comparison, athletes, actors, and artists of all kinds make up less than 5% of this group</a:t>
            </a: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b="1" dirty="0">
                <a:solidFill>
                  <a:srgbClr val="C00000"/>
                </a:solidFill>
                <a:latin typeface="Oswald"/>
              </a:rPr>
              <a:t>In this sense, the new U.S. inequality has much more to do with the advent of super managers than with that of superstars</a:t>
            </a:r>
            <a:endParaRPr lang="en-US" sz="2000" dirty="0">
              <a:latin typeface="Oswald"/>
            </a:endParaRPr>
          </a:p>
        </p:txBody>
      </p:sp>
      <p:sp>
        <p:nvSpPr>
          <p:cNvPr id="8" name="TextBox 7">
            <a:extLst>
              <a:ext uri="{FF2B5EF4-FFF2-40B4-BE49-F238E27FC236}">
                <a16:creationId xmlns:a16="http://schemas.microsoft.com/office/drawing/2014/main" id="{13FD7A2E-B141-4DB1-92AD-3814B37288B4}"/>
              </a:ext>
            </a:extLst>
          </p:cNvPr>
          <p:cNvSpPr txBox="1"/>
          <p:nvPr/>
        </p:nvSpPr>
        <p:spPr>
          <a:xfrm>
            <a:off x="139289" y="5376208"/>
            <a:ext cx="5407314" cy="1323439"/>
          </a:xfrm>
          <a:prstGeom prst="rect">
            <a:avLst/>
          </a:prstGeom>
          <a:noFill/>
        </p:spPr>
        <p:txBody>
          <a:bodyPr wrap="square" rtlCol="0">
            <a:spAutoFit/>
          </a:bodyPr>
          <a:lstStyle/>
          <a:p>
            <a:r>
              <a:rPr lang="en-US" sz="2000" b="1" dirty="0">
                <a:latin typeface="Oswald"/>
              </a:rPr>
              <a:t>Crucial Fact:</a:t>
            </a:r>
          </a:p>
          <a:p>
            <a:r>
              <a:rPr lang="en-US" sz="2000" b="1" dirty="0">
                <a:solidFill>
                  <a:srgbClr val="C00000"/>
                </a:solidFill>
                <a:latin typeface="Oswald"/>
              </a:rPr>
              <a:t>Quite clearly that the financial crisis as such cannot be counted on to put an end to the structural increase in inequality in the U.S.</a:t>
            </a:r>
            <a:endParaRPr lang="en-US" sz="2000" b="1" dirty="0">
              <a:latin typeface="Oswald"/>
            </a:endParaRPr>
          </a:p>
        </p:txBody>
      </p:sp>
      <p:pic>
        <p:nvPicPr>
          <p:cNvPr id="3" name="Picture 2">
            <a:extLst>
              <a:ext uri="{FF2B5EF4-FFF2-40B4-BE49-F238E27FC236}">
                <a16:creationId xmlns:a16="http://schemas.microsoft.com/office/drawing/2014/main" id="{878EA869-0411-4224-BCB4-EB90712272B2}"/>
              </a:ext>
            </a:extLst>
          </p:cNvPr>
          <p:cNvPicPr>
            <a:picLocks noChangeAspect="1"/>
          </p:cNvPicPr>
          <p:nvPr/>
        </p:nvPicPr>
        <p:blipFill>
          <a:blip r:embed="rId2"/>
          <a:stretch>
            <a:fillRect/>
          </a:stretch>
        </p:blipFill>
        <p:spPr>
          <a:xfrm>
            <a:off x="10626090" y="61309"/>
            <a:ext cx="1269988" cy="918051"/>
          </a:xfrm>
          <a:prstGeom prst="rect">
            <a:avLst/>
          </a:prstGeom>
        </p:spPr>
      </p:pic>
      <p:pic>
        <p:nvPicPr>
          <p:cNvPr id="4" name="Picture 3">
            <a:extLst>
              <a:ext uri="{FF2B5EF4-FFF2-40B4-BE49-F238E27FC236}">
                <a16:creationId xmlns:a16="http://schemas.microsoft.com/office/drawing/2014/main" id="{54D138D4-67F0-43C7-89A8-E8A9A5976F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16" y="1067336"/>
            <a:ext cx="5346019" cy="3423328"/>
          </a:xfrm>
          <a:prstGeom prst="rect">
            <a:avLst/>
          </a:prstGeom>
        </p:spPr>
      </p:pic>
    </p:spTree>
    <p:extLst>
      <p:ext uri="{BB962C8B-B14F-4D97-AF65-F5344CB8AC3E}">
        <p14:creationId xmlns:p14="http://schemas.microsoft.com/office/powerpoint/2010/main" val="360700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584775"/>
          </a:xfrm>
          <a:prstGeom prst="rect">
            <a:avLst/>
          </a:prstGeom>
          <a:noFill/>
        </p:spPr>
        <p:txBody>
          <a:bodyPr wrap="square" rtlCol="0">
            <a:spAutoFit/>
          </a:bodyPr>
          <a:lstStyle/>
          <a:p>
            <a:r>
              <a:rPr lang="en-US" sz="3200" b="1" dirty="0">
                <a:latin typeface="Oswald"/>
              </a:rPr>
              <a:t>Why Does Inequality of Income from Labor and Capital Occur?</a:t>
            </a:r>
            <a:endParaRPr lang="en-US" sz="3200" b="1" dirty="0">
              <a:solidFill>
                <a:srgbClr val="C00000"/>
              </a:solidFill>
              <a:latin typeface="Oswald"/>
            </a:endParaRPr>
          </a:p>
        </p:txBody>
      </p:sp>
      <p:pic>
        <p:nvPicPr>
          <p:cNvPr id="14" name="Picture 13">
            <a:extLst>
              <a:ext uri="{FF2B5EF4-FFF2-40B4-BE49-F238E27FC236}">
                <a16:creationId xmlns:a16="http://schemas.microsoft.com/office/drawing/2014/main" id="{DA1CD5ED-F387-4D7C-94D3-156D2DDF0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398" y="682746"/>
            <a:ext cx="9487671" cy="6026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98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584775"/>
          </a:xfrm>
          <a:prstGeom prst="rect">
            <a:avLst/>
          </a:prstGeom>
          <a:noFill/>
        </p:spPr>
        <p:txBody>
          <a:bodyPr wrap="square" rtlCol="0">
            <a:spAutoFit/>
          </a:bodyPr>
          <a:lstStyle/>
          <a:p>
            <a:r>
              <a:rPr lang="en-US" sz="3200" b="1" dirty="0">
                <a:latin typeface="Oswald"/>
              </a:rPr>
              <a:t>All Things Being Equal, It All Comes Back to the Inequality r &gt; g</a:t>
            </a:r>
            <a:endParaRPr lang="en-US" sz="3200" b="1" dirty="0">
              <a:solidFill>
                <a:srgbClr val="C00000"/>
              </a:solidFill>
              <a:latin typeface="Oswald"/>
            </a:endParaRPr>
          </a:p>
        </p:txBody>
      </p:sp>
      <p:sp>
        <p:nvSpPr>
          <p:cNvPr id="4" name="TextBox 3">
            <a:extLst>
              <a:ext uri="{FF2B5EF4-FFF2-40B4-BE49-F238E27FC236}">
                <a16:creationId xmlns:a16="http://schemas.microsoft.com/office/drawing/2014/main" id="{6AB9F50E-2873-4C7E-A0F6-7F1B1B4096CB}"/>
              </a:ext>
            </a:extLst>
          </p:cNvPr>
          <p:cNvSpPr txBox="1"/>
          <p:nvPr/>
        </p:nvSpPr>
        <p:spPr>
          <a:xfrm>
            <a:off x="214992" y="682746"/>
            <a:ext cx="11827391" cy="6401753"/>
          </a:xfrm>
          <a:prstGeom prst="rect">
            <a:avLst/>
          </a:prstGeom>
          <a:noFill/>
        </p:spPr>
        <p:txBody>
          <a:bodyPr wrap="square" rtlCol="0">
            <a:spAutoFit/>
          </a:bodyPr>
          <a:lstStyle/>
          <a:p>
            <a:pPr marL="342900" indent="-342900">
              <a:buFont typeface="Arial" panose="020B0604020202020204" pitchFamily="34" charset="0"/>
              <a:buChar char="•"/>
            </a:pPr>
            <a:r>
              <a:rPr lang="en-US" sz="1850" b="1" dirty="0">
                <a:solidFill>
                  <a:srgbClr val="C00000"/>
                </a:solidFill>
                <a:latin typeface="Oswald"/>
              </a:rPr>
              <a:t>r &gt; g </a:t>
            </a:r>
            <a:r>
              <a:rPr lang="en-US" sz="1850" b="1" dirty="0">
                <a:latin typeface="Oswald"/>
              </a:rPr>
              <a:t>is the Fundamental Force of Divergence in Wealth</a:t>
            </a:r>
            <a:r>
              <a:rPr lang="en-US" sz="1850" dirty="0">
                <a:latin typeface="Oswald"/>
              </a:rPr>
              <a:t>. In plain speak, </a:t>
            </a:r>
            <a:r>
              <a:rPr lang="en-US" sz="1850" b="1" dirty="0">
                <a:solidFill>
                  <a:srgbClr val="C00000"/>
                </a:solidFill>
                <a:latin typeface="Oswald"/>
              </a:rPr>
              <a:t>r &gt; g </a:t>
            </a:r>
            <a:r>
              <a:rPr lang="en-US" sz="1850" dirty="0">
                <a:latin typeface="Oswald"/>
              </a:rPr>
              <a:t>means that returns to capital will grow faster than the economy and thus will cause inequalities in wealth over time.</a:t>
            </a:r>
          </a:p>
          <a:p>
            <a:pPr marL="800100" lvl="1" indent="-342900">
              <a:buFont typeface="Arial" panose="020B0604020202020204" pitchFamily="34" charset="0"/>
              <a:buChar char="•"/>
            </a:pPr>
            <a:r>
              <a:rPr lang="en-US" sz="1850" dirty="0">
                <a:latin typeface="Oswald"/>
              </a:rPr>
              <a:t>The inequality r &gt; g is the basis of a society of rentiers (hyper patrimonial society)</a:t>
            </a:r>
          </a:p>
          <a:p>
            <a:pPr marL="342900" indent="-342900">
              <a:buFont typeface="Arial" panose="020B0604020202020204" pitchFamily="34" charset="0"/>
              <a:buChar char="•"/>
            </a:pPr>
            <a:endParaRPr lang="en-US" sz="1850" dirty="0">
              <a:latin typeface="Oswald"/>
            </a:endParaRPr>
          </a:p>
          <a:p>
            <a:pPr marL="342900" indent="-342900">
              <a:buFont typeface="Arial" panose="020B0604020202020204" pitchFamily="34" charset="0"/>
              <a:buChar char="•"/>
            </a:pPr>
            <a:r>
              <a:rPr lang="en-US" sz="1850" dirty="0">
                <a:latin typeface="Oswald"/>
              </a:rPr>
              <a:t>Regardless of how you get there, once a fortune is established, the capital grows according to a dynamic of its own, and it can continue to grow at a rapid pace for decades simply because of its size.</a:t>
            </a:r>
          </a:p>
          <a:p>
            <a:pPr marL="342900" indent="-342900">
              <a:buFont typeface="Arial" panose="020B0604020202020204" pitchFamily="34" charset="0"/>
              <a:buChar char="•"/>
            </a:pPr>
            <a:endParaRPr lang="en-US" sz="1850" dirty="0">
              <a:latin typeface="Oswald"/>
            </a:endParaRPr>
          </a:p>
          <a:p>
            <a:pPr marL="342900" indent="-342900">
              <a:buFont typeface="Arial" panose="020B0604020202020204" pitchFamily="34" charset="0"/>
              <a:buChar char="•"/>
            </a:pPr>
            <a:r>
              <a:rPr lang="en-US" sz="1850" dirty="0">
                <a:latin typeface="Oswald"/>
              </a:rPr>
              <a:t>r &gt; g, combined with the inequality of returns on capital as a function of initial wealth, can lead to excessive and lasting concentrations of capital: </a:t>
            </a:r>
            <a:r>
              <a:rPr lang="en-US" sz="1850" b="1" dirty="0">
                <a:solidFill>
                  <a:srgbClr val="C00000"/>
                </a:solidFill>
                <a:latin typeface="Oswald"/>
              </a:rPr>
              <a:t>no matter how justified inequalities of wealth may be initially</a:t>
            </a:r>
            <a:r>
              <a:rPr lang="en-US" sz="1850" dirty="0">
                <a:latin typeface="Oswald"/>
              </a:rPr>
              <a:t>, fortunes grow and perpetuate themselves beyond all reasonable limits and beyond any possible rational justification in terms of social utility</a:t>
            </a:r>
          </a:p>
          <a:p>
            <a:pPr marL="342900" indent="-342900">
              <a:buFont typeface="Arial" panose="020B0604020202020204" pitchFamily="34" charset="0"/>
              <a:buChar char="•"/>
            </a:pPr>
            <a:endParaRPr lang="en-US" sz="1850" dirty="0">
              <a:latin typeface="Oswald"/>
            </a:endParaRPr>
          </a:p>
          <a:p>
            <a:pPr marL="342900" indent="-342900">
              <a:buFont typeface="Arial" panose="020B0604020202020204" pitchFamily="34" charset="0"/>
              <a:buChar char="•"/>
            </a:pPr>
            <a:r>
              <a:rPr lang="en-US" sz="1850" dirty="0">
                <a:latin typeface="Oswald"/>
              </a:rPr>
              <a:t>Broadly speaking, </a:t>
            </a:r>
            <a:r>
              <a:rPr lang="en-US" sz="1850" b="1" dirty="0">
                <a:solidFill>
                  <a:srgbClr val="C00000"/>
                </a:solidFill>
                <a:latin typeface="Oswald"/>
              </a:rPr>
              <a:t>the central fact is that the return on capital often inextricably combines elements of true entrepreneurial labor </a:t>
            </a:r>
            <a:r>
              <a:rPr lang="en-US" sz="1850" dirty="0">
                <a:latin typeface="Oswald"/>
              </a:rPr>
              <a:t>(an absolutely indispensable force for economic development)</a:t>
            </a:r>
            <a:r>
              <a:rPr lang="en-US" sz="1850" b="1" dirty="0">
                <a:solidFill>
                  <a:srgbClr val="C00000"/>
                </a:solidFill>
                <a:latin typeface="Oswald"/>
              </a:rPr>
              <a:t> and pure luck </a:t>
            </a:r>
            <a:r>
              <a:rPr lang="en-US" sz="1850" dirty="0">
                <a:latin typeface="Oswald"/>
              </a:rPr>
              <a:t>(one happens at the right moment to buy a promising asset at a good price).</a:t>
            </a:r>
          </a:p>
          <a:p>
            <a:pPr marL="342900" indent="-342900">
              <a:buFont typeface="Arial" panose="020B0604020202020204" pitchFamily="34" charset="0"/>
              <a:buChar char="•"/>
            </a:pPr>
            <a:endParaRPr lang="en-US" sz="1850" dirty="0">
              <a:latin typeface="Oswald"/>
            </a:endParaRPr>
          </a:p>
          <a:p>
            <a:pPr marL="342900" indent="-342900">
              <a:buFont typeface="Arial" panose="020B0604020202020204" pitchFamily="34" charset="0"/>
              <a:buChar char="•"/>
            </a:pPr>
            <a:r>
              <a:rPr lang="en-US" sz="1850" dirty="0">
                <a:latin typeface="Oswald"/>
              </a:rPr>
              <a:t>Modern growth, which is based on the growth of productivity and the diffusion of knowledge, has made it possible to balance the process of capital accumulation. </a:t>
            </a:r>
            <a:r>
              <a:rPr lang="en-US" sz="1850" b="1" dirty="0">
                <a:solidFill>
                  <a:srgbClr val="C00000"/>
                </a:solidFill>
                <a:latin typeface="Oswald"/>
              </a:rPr>
              <a:t>But it has not altered the deep structures of capital – or at any rate has not truly reduced the macroeconomic importance of capital relative to labor.</a:t>
            </a:r>
            <a:endParaRPr lang="en-US" sz="1850" dirty="0">
              <a:latin typeface="Oswald"/>
            </a:endParaRP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400" b="1" dirty="0">
                <a:latin typeface="Oswald"/>
              </a:rPr>
              <a:t>I don’t envy the challenge we are all about to embark on in regulating capital in the 21</a:t>
            </a:r>
            <a:r>
              <a:rPr lang="en-US" sz="2400" b="1" baseline="30000" dirty="0">
                <a:latin typeface="Oswald"/>
              </a:rPr>
              <a:t>st</a:t>
            </a:r>
            <a:r>
              <a:rPr lang="en-US" sz="2400" b="1" dirty="0">
                <a:latin typeface="Oswald"/>
              </a:rPr>
              <a:t> century…</a:t>
            </a:r>
          </a:p>
        </p:txBody>
      </p:sp>
      <p:pic>
        <p:nvPicPr>
          <p:cNvPr id="7" name="Picture 6">
            <a:extLst>
              <a:ext uri="{FF2B5EF4-FFF2-40B4-BE49-F238E27FC236}">
                <a16:creationId xmlns:a16="http://schemas.microsoft.com/office/drawing/2014/main" id="{09FF08B9-8D3A-45AC-A109-AADD7AAAA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947" y="6514678"/>
            <a:ext cx="357903" cy="343322"/>
          </a:xfrm>
          <a:prstGeom prst="rect">
            <a:avLst/>
          </a:prstGeom>
        </p:spPr>
      </p:pic>
    </p:spTree>
    <p:extLst>
      <p:ext uri="{BB962C8B-B14F-4D97-AF65-F5344CB8AC3E}">
        <p14:creationId xmlns:p14="http://schemas.microsoft.com/office/powerpoint/2010/main" val="390929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584775"/>
          </a:xfrm>
          <a:prstGeom prst="rect">
            <a:avLst/>
          </a:prstGeom>
          <a:noFill/>
        </p:spPr>
        <p:txBody>
          <a:bodyPr wrap="square" rtlCol="0">
            <a:spAutoFit/>
          </a:bodyPr>
          <a:lstStyle/>
          <a:p>
            <a:r>
              <a:rPr lang="en-US" sz="3200" dirty="0">
                <a:latin typeface="Oswald"/>
              </a:rPr>
              <a:t>Thomas Piketty’s First Fundamental Law of Capitalism:  </a:t>
            </a:r>
            <a:r>
              <a:rPr lang="en-US" sz="3200" b="1" dirty="0">
                <a:solidFill>
                  <a:srgbClr val="C00000"/>
                </a:solidFill>
                <a:latin typeface="Oswald"/>
                <a:sym typeface="Symbol" panose="05050102010706020507" pitchFamily="18" charset="2"/>
              </a:rPr>
              <a:t></a:t>
            </a:r>
            <a:r>
              <a:rPr lang="en-US" sz="3200" b="1" dirty="0">
                <a:solidFill>
                  <a:srgbClr val="C00000"/>
                </a:solidFill>
                <a:latin typeface="Oswald"/>
              </a:rPr>
              <a:t> = r x </a:t>
            </a:r>
            <a:r>
              <a:rPr lang="en-US" sz="3200" b="1" dirty="0">
                <a:solidFill>
                  <a:srgbClr val="C00000"/>
                </a:solidFill>
                <a:latin typeface="Oswald"/>
                <a:sym typeface="Symbol" panose="05050102010706020507" pitchFamily="18" charset="2"/>
              </a:rPr>
              <a:t></a:t>
            </a:r>
            <a:endParaRPr lang="en-US" sz="3200" dirty="0">
              <a:latin typeface="Oswald"/>
            </a:endParaRPr>
          </a:p>
        </p:txBody>
      </p:sp>
      <p:sp>
        <p:nvSpPr>
          <p:cNvPr id="7" name="TextBox 6">
            <a:extLst>
              <a:ext uri="{FF2B5EF4-FFF2-40B4-BE49-F238E27FC236}">
                <a16:creationId xmlns:a16="http://schemas.microsoft.com/office/drawing/2014/main" id="{6C66928E-5E45-40D8-8BB0-6F877C709EEA}"/>
              </a:ext>
            </a:extLst>
          </p:cNvPr>
          <p:cNvSpPr txBox="1"/>
          <p:nvPr/>
        </p:nvSpPr>
        <p:spPr>
          <a:xfrm>
            <a:off x="86740" y="812708"/>
            <a:ext cx="11237124" cy="1015663"/>
          </a:xfrm>
          <a:prstGeom prst="rect">
            <a:avLst/>
          </a:prstGeom>
          <a:noFill/>
        </p:spPr>
        <p:txBody>
          <a:bodyPr wrap="square" rtlCol="0">
            <a:spAutoFit/>
          </a:bodyPr>
          <a:lstStyle/>
          <a:p>
            <a:r>
              <a:rPr lang="en-US" sz="2000" dirty="0">
                <a:latin typeface="Oswald"/>
              </a:rPr>
              <a:t>In plain speak, the First Fundamental Law of Capitalism shows how important capital is in relation to income. For example, if </a:t>
            </a:r>
            <a:r>
              <a:rPr lang="en-US" sz="2000" b="1" dirty="0">
                <a:solidFill>
                  <a:srgbClr val="C00000"/>
                </a:solidFill>
                <a:latin typeface="Oswald"/>
                <a:sym typeface="Symbol" panose="05050102010706020507" pitchFamily="18" charset="2"/>
              </a:rPr>
              <a:t></a:t>
            </a:r>
            <a:r>
              <a:rPr lang="en-US" sz="2000" dirty="0">
                <a:latin typeface="Oswald"/>
              </a:rPr>
              <a:t> = 600% and </a:t>
            </a:r>
            <a:r>
              <a:rPr lang="en-US" sz="2000" b="1" dirty="0">
                <a:solidFill>
                  <a:srgbClr val="C00000"/>
                </a:solidFill>
                <a:latin typeface="Oswald"/>
              </a:rPr>
              <a:t>r </a:t>
            </a:r>
            <a:r>
              <a:rPr lang="en-US" sz="2000" dirty="0">
                <a:latin typeface="Oswald"/>
              </a:rPr>
              <a:t>= 5%, then </a:t>
            </a:r>
            <a:r>
              <a:rPr lang="en-US" sz="2000" b="1" dirty="0">
                <a:solidFill>
                  <a:srgbClr val="C00000"/>
                </a:solidFill>
                <a:latin typeface="Oswald"/>
                <a:sym typeface="Symbol" panose="05050102010706020507" pitchFamily="18" charset="2"/>
              </a:rPr>
              <a:t></a:t>
            </a:r>
            <a:r>
              <a:rPr lang="en-US" sz="2000" dirty="0">
                <a:latin typeface="Oswald"/>
                <a:sym typeface="Symbol" panose="05050102010706020507" pitchFamily="18" charset="2"/>
              </a:rPr>
              <a:t> = 30%. So put even simpler, capital generates 30% of total income in this hypothetical economy.</a:t>
            </a:r>
            <a:endParaRPr lang="en-US" sz="2000" b="1" dirty="0">
              <a:latin typeface="Oswald"/>
            </a:endParaRPr>
          </a:p>
        </p:txBody>
      </p:sp>
      <p:sp>
        <p:nvSpPr>
          <p:cNvPr id="19" name="TextBox 18">
            <a:extLst>
              <a:ext uri="{FF2B5EF4-FFF2-40B4-BE49-F238E27FC236}">
                <a16:creationId xmlns:a16="http://schemas.microsoft.com/office/drawing/2014/main" id="{AE086124-4CD7-47DC-B567-DFA32186AB8D}"/>
              </a:ext>
            </a:extLst>
          </p:cNvPr>
          <p:cNvSpPr txBox="1"/>
          <p:nvPr/>
        </p:nvSpPr>
        <p:spPr>
          <a:xfrm>
            <a:off x="6299762" y="4947640"/>
            <a:ext cx="5816038" cy="1631216"/>
          </a:xfrm>
          <a:prstGeom prst="rect">
            <a:avLst/>
          </a:prstGeom>
          <a:noFill/>
        </p:spPr>
        <p:txBody>
          <a:bodyPr wrap="square" rtlCol="0">
            <a:spAutoFit/>
          </a:bodyPr>
          <a:lstStyle/>
          <a:p>
            <a:r>
              <a:rPr lang="en-US" sz="2000" b="1" u="sng" dirty="0">
                <a:latin typeface="Oswald"/>
              </a:rPr>
              <a:t>Remember:</a:t>
            </a:r>
          </a:p>
          <a:p>
            <a:pPr marL="342900" indent="-342900">
              <a:buFont typeface="Arial" panose="020B0604020202020204" pitchFamily="34" charset="0"/>
              <a:buChar char="•"/>
            </a:pPr>
            <a:r>
              <a:rPr lang="en-US" sz="2000" b="1" dirty="0">
                <a:solidFill>
                  <a:srgbClr val="C00000"/>
                </a:solidFill>
                <a:latin typeface="Oswald"/>
              </a:rPr>
              <a:t>r = avg. annual rate of return on capital</a:t>
            </a:r>
            <a:r>
              <a:rPr lang="en-US" sz="2000" b="1" dirty="0">
                <a:latin typeface="Oswald"/>
              </a:rPr>
              <a:t>.</a:t>
            </a:r>
            <a:r>
              <a:rPr lang="en-US" sz="2000" b="1" dirty="0">
                <a:solidFill>
                  <a:srgbClr val="C00000"/>
                </a:solidFill>
                <a:latin typeface="Oswald"/>
              </a:rPr>
              <a:t> </a:t>
            </a:r>
            <a:r>
              <a:rPr lang="en-US" sz="2000" dirty="0">
                <a:latin typeface="Oswald"/>
              </a:rPr>
              <a:t>Stocks generate 7-8% while corporate bonds generate 3-4%</a:t>
            </a:r>
          </a:p>
          <a:p>
            <a:pPr marL="342900" indent="-342900">
              <a:buFont typeface="Arial" panose="020B0604020202020204" pitchFamily="34" charset="0"/>
              <a:buChar char="•"/>
            </a:pPr>
            <a:r>
              <a:rPr lang="en-US" sz="2000" b="1" dirty="0">
                <a:solidFill>
                  <a:srgbClr val="C00000"/>
                </a:solidFill>
                <a:latin typeface="Oswald"/>
                <a:sym typeface="Symbol" panose="05050102010706020507" pitchFamily="18" charset="2"/>
              </a:rPr>
              <a:t> = capital/income ratio</a:t>
            </a:r>
            <a:r>
              <a:rPr lang="en-US" sz="2000" b="1" dirty="0">
                <a:latin typeface="Oswald"/>
              </a:rPr>
              <a:t>.</a:t>
            </a:r>
            <a:r>
              <a:rPr lang="en-US" sz="2000" b="1" dirty="0">
                <a:solidFill>
                  <a:srgbClr val="C00000"/>
                </a:solidFill>
                <a:latin typeface="Oswald"/>
                <a:sym typeface="Symbol" panose="05050102010706020507" pitchFamily="18" charset="2"/>
              </a:rPr>
              <a:t> </a:t>
            </a:r>
            <a:r>
              <a:rPr lang="en-US" sz="2000" dirty="0">
                <a:latin typeface="Oswald"/>
                <a:sym typeface="Symbol" panose="05050102010706020507" pitchFamily="18" charset="2"/>
              </a:rPr>
              <a:t>600% is equivalent to 6 years</a:t>
            </a:r>
          </a:p>
          <a:p>
            <a:pPr marL="342900" indent="-342900">
              <a:buFont typeface="Arial" panose="020B0604020202020204" pitchFamily="34" charset="0"/>
              <a:buChar char="•"/>
            </a:pPr>
            <a:r>
              <a:rPr lang="en-US" sz="2000" b="1" dirty="0">
                <a:solidFill>
                  <a:srgbClr val="C00000"/>
                </a:solidFill>
                <a:latin typeface="Oswald"/>
                <a:sym typeface="Symbol" panose="05050102010706020507" pitchFamily="18" charset="2"/>
              </a:rPr>
              <a:t> = share of income from capital</a:t>
            </a:r>
            <a:endParaRPr lang="en-US" sz="2000" b="1" dirty="0">
              <a:latin typeface="Oswald"/>
            </a:endParaRPr>
          </a:p>
        </p:txBody>
      </p:sp>
      <p:pic>
        <p:nvPicPr>
          <p:cNvPr id="3" name="Picture 2">
            <a:extLst>
              <a:ext uri="{FF2B5EF4-FFF2-40B4-BE49-F238E27FC236}">
                <a16:creationId xmlns:a16="http://schemas.microsoft.com/office/drawing/2014/main" id="{2D52FE81-CD9E-47B9-B4F7-4DE565687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15" y="1832007"/>
            <a:ext cx="4812424" cy="3393135"/>
          </a:xfrm>
          <a:prstGeom prst="rect">
            <a:avLst/>
          </a:prstGeom>
          <a:noFill/>
          <a:ln>
            <a:noFill/>
          </a:ln>
        </p:spPr>
      </p:pic>
      <p:pic>
        <p:nvPicPr>
          <p:cNvPr id="9" name="Picture 8">
            <a:extLst>
              <a:ext uri="{FF2B5EF4-FFF2-40B4-BE49-F238E27FC236}">
                <a16:creationId xmlns:a16="http://schemas.microsoft.com/office/drawing/2014/main" id="{33B1FCF1-7CEC-469C-BEA0-3EB6F95FB9F8}"/>
              </a:ext>
            </a:extLst>
          </p:cNvPr>
          <p:cNvPicPr>
            <a:picLocks noChangeAspect="1"/>
          </p:cNvPicPr>
          <p:nvPr/>
        </p:nvPicPr>
        <p:blipFill>
          <a:blip r:embed="rId3"/>
          <a:stretch>
            <a:fillRect/>
          </a:stretch>
        </p:blipFill>
        <p:spPr>
          <a:xfrm>
            <a:off x="6170389" y="1992795"/>
            <a:ext cx="3492504" cy="1144096"/>
          </a:xfrm>
          <a:prstGeom prst="rect">
            <a:avLst/>
          </a:prstGeom>
        </p:spPr>
      </p:pic>
      <p:sp>
        <p:nvSpPr>
          <p:cNvPr id="15" name="TextBox 14">
            <a:extLst>
              <a:ext uri="{FF2B5EF4-FFF2-40B4-BE49-F238E27FC236}">
                <a16:creationId xmlns:a16="http://schemas.microsoft.com/office/drawing/2014/main" id="{B55612DB-CB19-4D81-8B8D-A4E3D35FB98E}"/>
              </a:ext>
            </a:extLst>
          </p:cNvPr>
          <p:cNvSpPr txBox="1"/>
          <p:nvPr/>
        </p:nvSpPr>
        <p:spPr>
          <a:xfrm>
            <a:off x="6170389" y="3676624"/>
            <a:ext cx="5671458" cy="707886"/>
          </a:xfrm>
          <a:prstGeom prst="rect">
            <a:avLst/>
          </a:prstGeom>
          <a:noFill/>
        </p:spPr>
        <p:txBody>
          <a:bodyPr wrap="square" rtlCol="0">
            <a:spAutoFit/>
          </a:bodyPr>
          <a:lstStyle/>
          <a:p>
            <a:r>
              <a:rPr lang="en-US" sz="2000" dirty="0">
                <a:latin typeface="Oswald"/>
              </a:rPr>
              <a:t>Using Britain, you can see that capital’s share of income has fluctuated from highs of 35% down to lows of 10%. </a:t>
            </a:r>
          </a:p>
        </p:txBody>
      </p:sp>
      <p:sp>
        <p:nvSpPr>
          <p:cNvPr id="11" name="TextBox 10">
            <a:extLst>
              <a:ext uri="{FF2B5EF4-FFF2-40B4-BE49-F238E27FC236}">
                <a16:creationId xmlns:a16="http://schemas.microsoft.com/office/drawing/2014/main" id="{63C0BD2F-59E9-4550-805A-CD0A423BBF38}"/>
              </a:ext>
            </a:extLst>
          </p:cNvPr>
          <p:cNvSpPr txBox="1"/>
          <p:nvPr/>
        </p:nvSpPr>
        <p:spPr>
          <a:xfrm>
            <a:off x="86740" y="5070751"/>
            <a:ext cx="5816039" cy="1508105"/>
          </a:xfrm>
          <a:prstGeom prst="rect">
            <a:avLst/>
          </a:prstGeom>
          <a:noFill/>
        </p:spPr>
        <p:txBody>
          <a:bodyPr wrap="square" rtlCol="0">
            <a:spAutoFit/>
          </a:bodyPr>
          <a:lstStyle/>
          <a:p>
            <a:r>
              <a:rPr lang="en-US" sz="2000" b="1" u="sng" dirty="0">
                <a:latin typeface="Oswald"/>
              </a:rPr>
              <a:t>Conclusion:</a:t>
            </a:r>
            <a:r>
              <a:rPr lang="en-US" sz="2000" b="1" dirty="0">
                <a:latin typeface="Oswald"/>
              </a:rPr>
              <a:t> </a:t>
            </a:r>
          </a:p>
          <a:p>
            <a:r>
              <a:rPr lang="en-US" dirty="0">
                <a:latin typeface="Oswald"/>
              </a:rPr>
              <a:t>Although the nature of wealth over the long run has transformed (capital in the form of agriculture has been replaced by industrial, financial capital, and urban real estate), it’s importance as measured by </a:t>
            </a:r>
            <a:r>
              <a:rPr lang="en-US" b="1" dirty="0">
                <a:solidFill>
                  <a:srgbClr val="C00000"/>
                </a:solidFill>
                <a:latin typeface="Oswald"/>
                <a:sym typeface="Symbol" panose="05050102010706020507" pitchFamily="18" charset="2"/>
              </a:rPr>
              <a:t></a:t>
            </a:r>
            <a:r>
              <a:rPr lang="en-US" dirty="0">
                <a:latin typeface="Oswald"/>
              </a:rPr>
              <a:t> has remained unchanged.</a:t>
            </a:r>
            <a:endParaRPr lang="en-US" b="1" dirty="0">
              <a:latin typeface="Oswald"/>
            </a:endParaRPr>
          </a:p>
        </p:txBody>
      </p:sp>
    </p:spTree>
    <p:extLst>
      <p:ext uri="{BB962C8B-B14F-4D97-AF65-F5344CB8AC3E}">
        <p14:creationId xmlns:p14="http://schemas.microsoft.com/office/powerpoint/2010/main" val="270649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584775"/>
          </a:xfrm>
          <a:prstGeom prst="rect">
            <a:avLst/>
          </a:prstGeom>
          <a:noFill/>
        </p:spPr>
        <p:txBody>
          <a:bodyPr wrap="square" rtlCol="0">
            <a:spAutoFit/>
          </a:bodyPr>
          <a:lstStyle/>
          <a:p>
            <a:r>
              <a:rPr lang="en-US" sz="3200" dirty="0">
                <a:latin typeface="Oswald"/>
              </a:rPr>
              <a:t>Thomas Piketty’s Second Fundamental Law of Capitalism: </a:t>
            </a:r>
            <a:r>
              <a:rPr lang="en-US" sz="3200" b="1" dirty="0">
                <a:solidFill>
                  <a:srgbClr val="C00000"/>
                </a:solidFill>
                <a:latin typeface="Oswald"/>
                <a:sym typeface="Symbol" panose="05050102010706020507" pitchFamily="18" charset="2"/>
              </a:rPr>
              <a:t> = s / g</a:t>
            </a:r>
            <a:endParaRPr lang="en-US" sz="3200" dirty="0">
              <a:latin typeface="Oswald"/>
            </a:endParaRPr>
          </a:p>
        </p:txBody>
      </p:sp>
      <p:sp>
        <p:nvSpPr>
          <p:cNvPr id="7" name="TextBox 6">
            <a:extLst>
              <a:ext uri="{FF2B5EF4-FFF2-40B4-BE49-F238E27FC236}">
                <a16:creationId xmlns:a16="http://schemas.microsoft.com/office/drawing/2014/main" id="{6C66928E-5E45-40D8-8BB0-6F877C709EEA}"/>
              </a:ext>
            </a:extLst>
          </p:cNvPr>
          <p:cNvSpPr txBox="1"/>
          <p:nvPr/>
        </p:nvSpPr>
        <p:spPr>
          <a:xfrm>
            <a:off x="86740" y="812708"/>
            <a:ext cx="11237124" cy="1015663"/>
          </a:xfrm>
          <a:prstGeom prst="rect">
            <a:avLst/>
          </a:prstGeom>
          <a:noFill/>
        </p:spPr>
        <p:txBody>
          <a:bodyPr wrap="square" rtlCol="0">
            <a:spAutoFit/>
          </a:bodyPr>
          <a:lstStyle/>
          <a:p>
            <a:r>
              <a:rPr lang="en-US" sz="2000" dirty="0">
                <a:latin typeface="Oswald"/>
              </a:rPr>
              <a:t>In plain speak, the Second Fundamental Law of Capitalism shows that a country with </a:t>
            </a:r>
            <a:r>
              <a:rPr lang="en-US" sz="2000" b="1" dirty="0">
                <a:solidFill>
                  <a:srgbClr val="C00000"/>
                </a:solidFill>
                <a:latin typeface="Oswald"/>
              </a:rPr>
              <a:t>a high savings rate </a:t>
            </a:r>
            <a:r>
              <a:rPr lang="en-US" sz="2000" dirty="0">
                <a:latin typeface="Oswald"/>
              </a:rPr>
              <a:t>and </a:t>
            </a:r>
            <a:r>
              <a:rPr lang="en-US" sz="2000" b="1" dirty="0">
                <a:solidFill>
                  <a:srgbClr val="C00000"/>
                </a:solidFill>
                <a:latin typeface="Oswald"/>
              </a:rPr>
              <a:t>a low growth rate </a:t>
            </a:r>
            <a:r>
              <a:rPr lang="en-US" sz="2000" dirty="0">
                <a:latin typeface="Oswald"/>
              </a:rPr>
              <a:t>accumulate an enormous stock of capital relative to its income over the long run. This can have significant effects on the social structure and distribution of wealth.</a:t>
            </a:r>
            <a:endParaRPr lang="en-US" sz="2000" b="1" dirty="0">
              <a:latin typeface="Oswald"/>
            </a:endParaRPr>
          </a:p>
        </p:txBody>
      </p:sp>
      <p:sp>
        <p:nvSpPr>
          <p:cNvPr id="19" name="TextBox 18">
            <a:extLst>
              <a:ext uri="{FF2B5EF4-FFF2-40B4-BE49-F238E27FC236}">
                <a16:creationId xmlns:a16="http://schemas.microsoft.com/office/drawing/2014/main" id="{AE086124-4CD7-47DC-B567-DFA32186AB8D}"/>
              </a:ext>
            </a:extLst>
          </p:cNvPr>
          <p:cNvSpPr txBox="1"/>
          <p:nvPr/>
        </p:nvSpPr>
        <p:spPr>
          <a:xfrm>
            <a:off x="6375962" y="4873459"/>
            <a:ext cx="5816038" cy="1938992"/>
          </a:xfrm>
          <a:prstGeom prst="rect">
            <a:avLst/>
          </a:prstGeom>
          <a:noFill/>
        </p:spPr>
        <p:txBody>
          <a:bodyPr wrap="square" rtlCol="0">
            <a:spAutoFit/>
          </a:bodyPr>
          <a:lstStyle/>
          <a:p>
            <a:r>
              <a:rPr lang="en-US" sz="2000" b="1" u="sng" dirty="0">
                <a:latin typeface="Oswald"/>
              </a:rPr>
              <a:t>Remember:</a:t>
            </a:r>
          </a:p>
          <a:p>
            <a:pPr marL="342900" indent="-342900">
              <a:buFont typeface="Arial" panose="020B0604020202020204" pitchFamily="34" charset="0"/>
              <a:buChar char="•"/>
            </a:pPr>
            <a:r>
              <a:rPr lang="en-US" sz="2000" b="1" dirty="0">
                <a:solidFill>
                  <a:srgbClr val="C00000"/>
                </a:solidFill>
                <a:latin typeface="Oswald"/>
              </a:rPr>
              <a:t>s = savings rate</a:t>
            </a:r>
            <a:r>
              <a:rPr lang="en-US" sz="2000" b="1" dirty="0">
                <a:latin typeface="Oswald"/>
              </a:rPr>
              <a:t>.</a:t>
            </a:r>
            <a:r>
              <a:rPr lang="en-US" sz="2000" b="1" dirty="0">
                <a:solidFill>
                  <a:srgbClr val="C00000"/>
                </a:solidFill>
                <a:latin typeface="Oswald"/>
              </a:rPr>
              <a:t> </a:t>
            </a:r>
          </a:p>
          <a:p>
            <a:pPr marL="342900" indent="-342900">
              <a:buFont typeface="Arial" panose="020B0604020202020204" pitchFamily="34" charset="0"/>
              <a:buChar char="•"/>
            </a:pPr>
            <a:r>
              <a:rPr lang="en-US" sz="2000" b="1" dirty="0">
                <a:solidFill>
                  <a:srgbClr val="C00000"/>
                </a:solidFill>
                <a:latin typeface="Oswald"/>
                <a:sym typeface="Symbol" panose="05050102010706020507" pitchFamily="18" charset="2"/>
              </a:rPr>
              <a:t> = capital/income ratio. </a:t>
            </a:r>
            <a:r>
              <a:rPr lang="en-US" sz="2000" dirty="0">
                <a:latin typeface="Oswald"/>
                <a:sym typeface="Symbol" panose="05050102010706020507" pitchFamily="18" charset="2"/>
              </a:rPr>
              <a:t>789% is equivalent to 7.89 years</a:t>
            </a:r>
          </a:p>
          <a:p>
            <a:pPr marL="342900" indent="-342900">
              <a:buFont typeface="Arial" panose="020B0604020202020204" pitchFamily="34" charset="0"/>
              <a:buChar char="•"/>
            </a:pPr>
            <a:r>
              <a:rPr lang="en-US" sz="2000" b="1" dirty="0">
                <a:solidFill>
                  <a:srgbClr val="C00000"/>
                </a:solidFill>
                <a:latin typeface="Oswald"/>
              </a:rPr>
              <a:t>g = the rate of growth of the economy</a:t>
            </a:r>
            <a:r>
              <a:rPr lang="en-US" sz="2000" b="1" dirty="0">
                <a:latin typeface="Oswald"/>
              </a:rPr>
              <a:t>. </a:t>
            </a:r>
            <a:r>
              <a:rPr lang="en-US" sz="2000" dirty="0">
                <a:latin typeface="Oswald"/>
              </a:rPr>
              <a:t>Remember this is split between population growth and output growth</a:t>
            </a:r>
            <a:endParaRPr lang="en-US" sz="2000" b="1" dirty="0">
              <a:latin typeface="Oswald"/>
            </a:endParaRPr>
          </a:p>
        </p:txBody>
      </p:sp>
      <p:sp>
        <p:nvSpPr>
          <p:cNvPr id="11" name="TextBox 10">
            <a:extLst>
              <a:ext uri="{FF2B5EF4-FFF2-40B4-BE49-F238E27FC236}">
                <a16:creationId xmlns:a16="http://schemas.microsoft.com/office/drawing/2014/main" id="{63C0BD2F-59E9-4550-805A-CD0A423BBF38}"/>
              </a:ext>
            </a:extLst>
          </p:cNvPr>
          <p:cNvSpPr txBox="1"/>
          <p:nvPr/>
        </p:nvSpPr>
        <p:spPr>
          <a:xfrm>
            <a:off x="149616" y="4971621"/>
            <a:ext cx="5816039" cy="1631216"/>
          </a:xfrm>
          <a:prstGeom prst="rect">
            <a:avLst/>
          </a:prstGeom>
          <a:noFill/>
        </p:spPr>
        <p:txBody>
          <a:bodyPr wrap="square" rtlCol="0">
            <a:spAutoFit/>
          </a:bodyPr>
          <a:lstStyle/>
          <a:p>
            <a:r>
              <a:rPr lang="en-US" sz="2000" b="1" u="sng" dirty="0">
                <a:latin typeface="Oswald"/>
              </a:rPr>
              <a:t>Conclusion:</a:t>
            </a:r>
            <a:r>
              <a:rPr lang="en-US" sz="2000" b="1" dirty="0">
                <a:latin typeface="Oswald"/>
              </a:rPr>
              <a:t> </a:t>
            </a:r>
          </a:p>
          <a:p>
            <a:r>
              <a:rPr lang="en-US" sz="2000" dirty="0">
                <a:latin typeface="Oswald"/>
              </a:rPr>
              <a:t>The differences in growth rates have enormous effects on the long-run accumulation of capital and largely explain why the capital/income ratio (</a:t>
            </a:r>
            <a:r>
              <a:rPr lang="en-US" sz="2000" b="1" dirty="0">
                <a:solidFill>
                  <a:srgbClr val="C00000"/>
                </a:solidFill>
                <a:latin typeface="Oswald"/>
                <a:sym typeface="Symbol" panose="05050102010706020507" pitchFamily="18" charset="2"/>
              </a:rPr>
              <a:t>)</a:t>
            </a:r>
            <a:r>
              <a:rPr lang="en-US" sz="2000" dirty="0">
                <a:latin typeface="Oswald"/>
              </a:rPr>
              <a:t> is structurally higher in Europe and Japan than in the U.S.</a:t>
            </a:r>
            <a:endParaRPr lang="en-US" sz="2000" b="1" dirty="0">
              <a:latin typeface="Oswald"/>
            </a:endParaRPr>
          </a:p>
        </p:txBody>
      </p:sp>
      <p:pic>
        <p:nvPicPr>
          <p:cNvPr id="5" name="Picture 4">
            <a:extLst>
              <a:ext uri="{FF2B5EF4-FFF2-40B4-BE49-F238E27FC236}">
                <a16:creationId xmlns:a16="http://schemas.microsoft.com/office/drawing/2014/main" id="{3429150F-3D01-4B8B-99DE-A9ADC532DF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16" y="1828371"/>
            <a:ext cx="4286250" cy="3143250"/>
          </a:xfrm>
          <a:prstGeom prst="rect">
            <a:avLst/>
          </a:prstGeom>
        </p:spPr>
      </p:pic>
      <p:pic>
        <p:nvPicPr>
          <p:cNvPr id="13" name="Picture 12">
            <a:extLst>
              <a:ext uri="{FF2B5EF4-FFF2-40B4-BE49-F238E27FC236}">
                <a16:creationId xmlns:a16="http://schemas.microsoft.com/office/drawing/2014/main" id="{8833DF61-505E-4CCB-8B97-F67DE7D7A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163" y="2541695"/>
            <a:ext cx="2716399" cy="17746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D413859F-86BB-4EAF-82B3-923EAAD4A939}"/>
              </a:ext>
            </a:extLst>
          </p:cNvPr>
          <p:cNvPicPr>
            <a:picLocks noChangeAspect="1"/>
          </p:cNvPicPr>
          <p:nvPr/>
        </p:nvPicPr>
        <p:blipFill>
          <a:blip r:embed="rId4"/>
          <a:stretch>
            <a:fillRect/>
          </a:stretch>
        </p:blipFill>
        <p:spPr>
          <a:xfrm>
            <a:off x="7460859" y="2055820"/>
            <a:ext cx="4584589" cy="2746359"/>
          </a:xfrm>
          <a:prstGeom prst="rect">
            <a:avLst/>
          </a:prstGeom>
        </p:spPr>
      </p:pic>
    </p:spTree>
    <p:extLst>
      <p:ext uri="{BB962C8B-B14F-4D97-AF65-F5344CB8AC3E}">
        <p14:creationId xmlns:p14="http://schemas.microsoft.com/office/powerpoint/2010/main" val="320299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584775"/>
          </a:xfrm>
          <a:prstGeom prst="rect">
            <a:avLst/>
          </a:prstGeom>
          <a:noFill/>
        </p:spPr>
        <p:txBody>
          <a:bodyPr wrap="square" rtlCol="0">
            <a:spAutoFit/>
          </a:bodyPr>
          <a:lstStyle/>
          <a:p>
            <a:r>
              <a:rPr lang="en-US" sz="3200" dirty="0">
                <a:latin typeface="Oswald"/>
              </a:rPr>
              <a:t>The Dynamics of the Capital/Income Ratio (</a:t>
            </a:r>
            <a:r>
              <a:rPr lang="en-US" sz="3200" b="1" dirty="0">
                <a:solidFill>
                  <a:srgbClr val="C00000"/>
                </a:solidFill>
                <a:latin typeface="Oswald"/>
                <a:sym typeface="Symbol" panose="05050102010706020507" pitchFamily="18" charset="2"/>
              </a:rPr>
              <a:t></a:t>
            </a:r>
            <a:r>
              <a:rPr lang="en-US" sz="3200" dirty="0">
                <a:latin typeface="Oswald"/>
              </a:rPr>
              <a:t>) in Europe and the U.S.</a:t>
            </a:r>
          </a:p>
        </p:txBody>
      </p:sp>
      <p:sp>
        <p:nvSpPr>
          <p:cNvPr id="11" name="TextBox 10">
            <a:extLst>
              <a:ext uri="{FF2B5EF4-FFF2-40B4-BE49-F238E27FC236}">
                <a16:creationId xmlns:a16="http://schemas.microsoft.com/office/drawing/2014/main" id="{AA4B468C-6395-4CA0-87EA-95B171880EEA}"/>
              </a:ext>
            </a:extLst>
          </p:cNvPr>
          <p:cNvSpPr txBox="1"/>
          <p:nvPr/>
        </p:nvSpPr>
        <p:spPr>
          <a:xfrm>
            <a:off x="4264294" y="3409021"/>
            <a:ext cx="7861980" cy="3416320"/>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Oswald"/>
              </a:rPr>
              <a:t>National capital = farmland + housing + other domestic capital + net foreign capital</a:t>
            </a:r>
          </a:p>
          <a:p>
            <a:pPr marL="342900" indent="-342900">
              <a:buFont typeface="Arial" panose="020B0604020202020204" pitchFamily="34" charset="0"/>
              <a:buChar char="•"/>
            </a:pPr>
            <a:endParaRPr lang="en-US" dirty="0">
              <a:latin typeface="Oswald"/>
            </a:endParaRPr>
          </a:p>
          <a:p>
            <a:pPr marL="342900" indent="-342900">
              <a:buFont typeface="Arial" panose="020B0604020202020204" pitchFamily="34" charset="0"/>
              <a:buChar char="•"/>
            </a:pPr>
            <a:r>
              <a:rPr lang="en-US" dirty="0">
                <a:latin typeface="Oswald"/>
              </a:rPr>
              <a:t>Capital is never quiet: it is always risk-oriented and entrepreneurial, yet it always tends to </a:t>
            </a:r>
            <a:r>
              <a:rPr lang="en-US" b="1" dirty="0">
                <a:solidFill>
                  <a:srgbClr val="C00000"/>
                </a:solidFill>
                <a:latin typeface="Oswald"/>
              </a:rPr>
              <a:t>transform itself into rents as it accumulates in large enough amounts</a:t>
            </a:r>
            <a:r>
              <a:rPr lang="en-US" dirty="0">
                <a:latin typeface="Oswald"/>
              </a:rPr>
              <a:t>.</a:t>
            </a:r>
          </a:p>
          <a:p>
            <a:pPr marL="342900" indent="-342900">
              <a:buFont typeface="Arial" panose="020B0604020202020204" pitchFamily="34" charset="0"/>
              <a:buChar char="•"/>
            </a:pPr>
            <a:endParaRPr lang="en-US" dirty="0">
              <a:latin typeface="Oswald"/>
            </a:endParaRPr>
          </a:p>
          <a:p>
            <a:pPr marL="342900" indent="-342900">
              <a:buFont typeface="Arial" panose="020B0604020202020204" pitchFamily="34" charset="0"/>
              <a:buChar char="•"/>
            </a:pPr>
            <a:r>
              <a:rPr lang="en-US" dirty="0">
                <a:latin typeface="Oswald"/>
              </a:rPr>
              <a:t>Consistent in all rich countries, the nature of capital has changed: it </a:t>
            </a:r>
            <a:r>
              <a:rPr lang="en-US" b="1" dirty="0">
                <a:solidFill>
                  <a:srgbClr val="C00000"/>
                </a:solidFill>
                <a:latin typeface="Oswald"/>
              </a:rPr>
              <a:t>once was mainly land</a:t>
            </a:r>
            <a:r>
              <a:rPr lang="en-US" dirty="0">
                <a:latin typeface="Oswald"/>
              </a:rPr>
              <a:t> but has </a:t>
            </a:r>
            <a:r>
              <a:rPr lang="en-US" b="1" dirty="0">
                <a:solidFill>
                  <a:srgbClr val="C00000"/>
                </a:solidFill>
                <a:latin typeface="Oswald"/>
              </a:rPr>
              <a:t>become primarily housing</a:t>
            </a:r>
            <a:r>
              <a:rPr lang="en-US" dirty="0">
                <a:latin typeface="Oswald"/>
              </a:rPr>
              <a:t> plus </a:t>
            </a:r>
            <a:r>
              <a:rPr lang="en-US" b="1" dirty="0">
                <a:solidFill>
                  <a:srgbClr val="C00000"/>
                </a:solidFill>
                <a:latin typeface="Oswald"/>
              </a:rPr>
              <a:t>industrial and financial assets</a:t>
            </a:r>
            <a:r>
              <a:rPr lang="en-US" dirty="0">
                <a:latin typeface="Oswald"/>
              </a:rPr>
              <a:t>.</a:t>
            </a:r>
          </a:p>
          <a:p>
            <a:pPr marL="800100" lvl="1" indent="-342900">
              <a:buFont typeface="Arial" panose="020B0604020202020204" pitchFamily="34" charset="0"/>
              <a:buChar char="•"/>
            </a:pPr>
            <a:r>
              <a:rPr lang="en-US" dirty="0">
                <a:latin typeface="Oswald"/>
              </a:rPr>
              <a:t>To put it simply, we can see that over the very long run, agricultural land has gradually been replaced by building, business capital, and financial capital invested in firms and government organizations</a:t>
            </a:r>
          </a:p>
          <a:p>
            <a:pPr marL="342900" indent="-342900">
              <a:buFont typeface="Arial" panose="020B0604020202020204" pitchFamily="34" charset="0"/>
              <a:buChar char="•"/>
            </a:pPr>
            <a:r>
              <a:rPr lang="en-US" b="1" dirty="0">
                <a:solidFill>
                  <a:srgbClr val="C00000"/>
                </a:solidFill>
                <a:latin typeface="Oswald"/>
              </a:rPr>
              <a:t>In terms of asset structure, 21</a:t>
            </a:r>
            <a:r>
              <a:rPr lang="en-US" b="1" baseline="30000" dirty="0">
                <a:solidFill>
                  <a:srgbClr val="C00000"/>
                </a:solidFill>
                <a:latin typeface="Oswald"/>
              </a:rPr>
              <a:t>st</a:t>
            </a:r>
            <a:r>
              <a:rPr lang="en-US" b="1" dirty="0">
                <a:solidFill>
                  <a:srgbClr val="C00000"/>
                </a:solidFill>
                <a:latin typeface="Oswald"/>
              </a:rPr>
              <a:t> century capital has little in common with 18</a:t>
            </a:r>
            <a:r>
              <a:rPr lang="en-US" b="1" baseline="30000" dirty="0">
                <a:solidFill>
                  <a:srgbClr val="C00000"/>
                </a:solidFill>
                <a:latin typeface="Oswald"/>
              </a:rPr>
              <a:t>th</a:t>
            </a:r>
            <a:r>
              <a:rPr lang="en-US" b="1" dirty="0">
                <a:solidFill>
                  <a:srgbClr val="C00000"/>
                </a:solidFill>
                <a:latin typeface="Oswald"/>
              </a:rPr>
              <a:t> century capital</a:t>
            </a:r>
          </a:p>
        </p:txBody>
      </p:sp>
      <p:pic>
        <p:nvPicPr>
          <p:cNvPr id="16" name="Picture 15">
            <a:extLst>
              <a:ext uri="{FF2B5EF4-FFF2-40B4-BE49-F238E27FC236}">
                <a16:creationId xmlns:a16="http://schemas.microsoft.com/office/drawing/2014/main" id="{9B4BEE0A-E422-4F54-B014-AD3DAE34C43A}"/>
              </a:ext>
            </a:extLst>
          </p:cNvPr>
          <p:cNvPicPr>
            <a:picLocks noChangeAspect="1"/>
          </p:cNvPicPr>
          <p:nvPr/>
        </p:nvPicPr>
        <p:blipFill>
          <a:blip r:embed="rId2"/>
          <a:stretch>
            <a:fillRect/>
          </a:stretch>
        </p:blipFill>
        <p:spPr>
          <a:xfrm>
            <a:off x="65726" y="682747"/>
            <a:ext cx="3935823" cy="2895318"/>
          </a:xfrm>
          <a:prstGeom prst="rect">
            <a:avLst/>
          </a:prstGeom>
          <a:ln>
            <a:noFill/>
          </a:ln>
        </p:spPr>
      </p:pic>
      <p:pic>
        <p:nvPicPr>
          <p:cNvPr id="20" name="Picture 19">
            <a:extLst>
              <a:ext uri="{FF2B5EF4-FFF2-40B4-BE49-F238E27FC236}">
                <a16:creationId xmlns:a16="http://schemas.microsoft.com/office/drawing/2014/main" id="{16BA0962-00DF-4C58-8BE4-695166BF254B}"/>
              </a:ext>
            </a:extLst>
          </p:cNvPr>
          <p:cNvPicPr>
            <a:picLocks noChangeAspect="1"/>
          </p:cNvPicPr>
          <p:nvPr/>
        </p:nvPicPr>
        <p:blipFill>
          <a:blip r:embed="rId3"/>
          <a:stretch>
            <a:fillRect/>
          </a:stretch>
        </p:blipFill>
        <p:spPr>
          <a:xfrm>
            <a:off x="4104257" y="708819"/>
            <a:ext cx="3782444" cy="2732376"/>
          </a:xfrm>
          <a:prstGeom prst="rect">
            <a:avLst/>
          </a:prstGeom>
          <a:ln>
            <a:noFill/>
          </a:ln>
        </p:spPr>
      </p:pic>
      <p:pic>
        <p:nvPicPr>
          <p:cNvPr id="22" name="Picture 21">
            <a:extLst>
              <a:ext uri="{FF2B5EF4-FFF2-40B4-BE49-F238E27FC236}">
                <a16:creationId xmlns:a16="http://schemas.microsoft.com/office/drawing/2014/main" id="{1896FB15-D892-454A-BEB5-ED9436934662}"/>
              </a:ext>
            </a:extLst>
          </p:cNvPr>
          <p:cNvPicPr>
            <a:picLocks noChangeAspect="1"/>
          </p:cNvPicPr>
          <p:nvPr/>
        </p:nvPicPr>
        <p:blipFill>
          <a:blip r:embed="rId4"/>
          <a:stretch>
            <a:fillRect/>
          </a:stretch>
        </p:blipFill>
        <p:spPr>
          <a:xfrm>
            <a:off x="8122583" y="682747"/>
            <a:ext cx="3919802" cy="2769062"/>
          </a:xfrm>
          <a:prstGeom prst="rect">
            <a:avLst/>
          </a:prstGeom>
          <a:ln>
            <a:noFill/>
          </a:ln>
        </p:spPr>
      </p:pic>
      <p:pic>
        <p:nvPicPr>
          <p:cNvPr id="24" name="Picture 23">
            <a:extLst>
              <a:ext uri="{FF2B5EF4-FFF2-40B4-BE49-F238E27FC236}">
                <a16:creationId xmlns:a16="http://schemas.microsoft.com/office/drawing/2014/main" id="{E57079F5-5D49-47F5-9443-6D9C986A7A53}"/>
              </a:ext>
            </a:extLst>
          </p:cNvPr>
          <p:cNvPicPr>
            <a:picLocks noChangeAspect="1"/>
          </p:cNvPicPr>
          <p:nvPr/>
        </p:nvPicPr>
        <p:blipFill>
          <a:blip r:embed="rId5"/>
          <a:stretch>
            <a:fillRect/>
          </a:stretch>
        </p:blipFill>
        <p:spPr>
          <a:xfrm>
            <a:off x="65726" y="3744727"/>
            <a:ext cx="3954641" cy="2843173"/>
          </a:xfrm>
          <a:prstGeom prst="rect">
            <a:avLst/>
          </a:prstGeom>
          <a:ln>
            <a:noFill/>
          </a:ln>
        </p:spPr>
      </p:pic>
    </p:spTree>
    <p:extLst>
      <p:ext uri="{BB962C8B-B14F-4D97-AF65-F5344CB8AC3E}">
        <p14:creationId xmlns:p14="http://schemas.microsoft.com/office/powerpoint/2010/main" val="250735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1077218"/>
          </a:xfrm>
          <a:prstGeom prst="rect">
            <a:avLst/>
          </a:prstGeom>
          <a:noFill/>
        </p:spPr>
        <p:txBody>
          <a:bodyPr wrap="square" rtlCol="0">
            <a:spAutoFit/>
          </a:bodyPr>
          <a:lstStyle/>
          <a:p>
            <a:r>
              <a:rPr lang="en-US" sz="3200" dirty="0">
                <a:latin typeface="Oswald"/>
              </a:rPr>
              <a:t>The Capital/Income Ratio (</a:t>
            </a:r>
            <a:r>
              <a:rPr lang="en-US" sz="3200" b="1" dirty="0">
                <a:solidFill>
                  <a:srgbClr val="C00000"/>
                </a:solidFill>
                <a:latin typeface="Oswald"/>
                <a:sym typeface="Symbol" panose="05050102010706020507" pitchFamily="18" charset="2"/>
              </a:rPr>
              <a:t></a:t>
            </a:r>
            <a:r>
              <a:rPr lang="en-US" sz="3200" dirty="0">
                <a:latin typeface="Oswald"/>
              </a:rPr>
              <a:t>) in Britain: </a:t>
            </a:r>
            <a:r>
              <a:rPr lang="en-US" sz="2800" b="1" dirty="0">
                <a:solidFill>
                  <a:srgbClr val="C00000"/>
                </a:solidFill>
                <a:latin typeface="Oswald"/>
              </a:rPr>
              <a:t>Public Debt and the Reinforcement of Private Capital</a:t>
            </a:r>
            <a:r>
              <a:rPr lang="en-US" sz="3200" dirty="0">
                <a:latin typeface="Oswald"/>
              </a:rPr>
              <a:t> </a:t>
            </a:r>
          </a:p>
        </p:txBody>
      </p:sp>
      <p:sp>
        <p:nvSpPr>
          <p:cNvPr id="11" name="TextBox 10">
            <a:extLst>
              <a:ext uri="{FF2B5EF4-FFF2-40B4-BE49-F238E27FC236}">
                <a16:creationId xmlns:a16="http://schemas.microsoft.com/office/drawing/2014/main" id="{AA4B468C-6395-4CA0-87EA-95B171880EEA}"/>
              </a:ext>
            </a:extLst>
          </p:cNvPr>
          <p:cNvSpPr txBox="1"/>
          <p:nvPr/>
        </p:nvSpPr>
        <p:spPr>
          <a:xfrm>
            <a:off x="5602682" y="819941"/>
            <a:ext cx="6270810" cy="5940088"/>
          </a:xfrm>
          <a:prstGeom prst="rect">
            <a:avLst/>
          </a:prstGeom>
          <a:noFill/>
        </p:spPr>
        <p:txBody>
          <a:bodyPr wrap="square" rtlCol="0">
            <a:spAutoFit/>
          </a:bodyPr>
          <a:lstStyle/>
          <a:p>
            <a:r>
              <a:rPr lang="en-US" sz="2000" b="1" u="sng" dirty="0">
                <a:latin typeface="Oswald"/>
              </a:rPr>
              <a:t>Summary: </a:t>
            </a:r>
          </a:p>
          <a:p>
            <a:pPr marL="342900" indent="-342900">
              <a:buFont typeface="Arial" panose="020B0604020202020204" pitchFamily="34" charset="0"/>
              <a:buChar char="•"/>
            </a:pPr>
            <a:r>
              <a:rPr lang="en-US" sz="2000" dirty="0">
                <a:latin typeface="Oswald"/>
              </a:rPr>
              <a:t>There is no doubt that Britain in the 1990s and 2000s regained a level of wealth not seen since the early 20</a:t>
            </a:r>
            <a:r>
              <a:rPr lang="en-US" sz="2000" baseline="30000" dirty="0">
                <a:latin typeface="Oswald"/>
              </a:rPr>
              <a:t>th</a:t>
            </a:r>
            <a:r>
              <a:rPr lang="en-US" sz="2000" dirty="0">
                <a:latin typeface="Oswald"/>
              </a:rPr>
              <a:t> century.</a:t>
            </a: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dirty="0">
                <a:latin typeface="Oswald"/>
              </a:rPr>
              <a:t>There is no doubt that Britain’s high level of public debt enhanced the influence of private wealth in British society.</a:t>
            </a:r>
          </a:p>
          <a:p>
            <a:pPr marL="800100" lvl="1" indent="-342900">
              <a:buFont typeface="Arial" panose="020B0604020202020204" pitchFamily="34" charset="0"/>
              <a:buChar char="•"/>
            </a:pPr>
            <a:r>
              <a:rPr lang="en-US" sz="2000" b="1" dirty="0">
                <a:solidFill>
                  <a:srgbClr val="C00000"/>
                </a:solidFill>
                <a:latin typeface="Oswald"/>
              </a:rPr>
              <a:t>Interest on British government bonds</a:t>
            </a:r>
            <a:r>
              <a:rPr lang="en-US" sz="2000" dirty="0">
                <a:solidFill>
                  <a:srgbClr val="C00000"/>
                </a:solidFill>
                <a:latin typeface="Oswald"/>
              </a:rPr>
              <a:t> </a:t>
            </a:r>
            <a:r>
              <a:rPr lang="en-US" sz="2000" dirty="0">
                <a:latin typeface="Oswald"/>
              </a:rPr>
              <a:t>supplemented land rents as private capital grew to dimensions never before seen</a:t>
            </a:r>
            <a:r>
              <a:rPr lang="en-US" sz="2000" b="1" dirty="0">
                <a:solidFill>
                  <a:srgbClr val="C00000"/>
                </a:solidFill>
                <a:latin typeface="Oswald"/>
              </a:rPr>
              <a:t> </a:t>
            </a:r>
          </a:p>
          <a:p>
            <a:pPr marL="800100" lvl="1" indent="-342900">
              <a:buFont typeface="Arial" panose="020B0604020202020204" pitchFamily="34" charset="0"/>
              <a:buChar char="•"/>
            </a:pPr>
            <a:endParaRPr lang="en-US" sz="2000" b="1" dirty="0">
              <a:solidFill>
                <a:srgbClr val="C00000"/>
              </a:solidFill>
              <a:latin typeface="Oswald"/>
            </a:endParaRPr>
          </a:p>
          <a:p>
            <a:pPr marL="342900" indent="-342900">
              <a:buFont typeface="Arial" panose="020B0604020202020204" pitchFamily="34" charset="0"/>
              <a:buChar char="•"/>
            </a:pPr>
            <a:r>
              <a:rPr lang="en-US" sz="2000" dirty="0">
                <a:latin typeface="Oswald"/>
              </a:rPr>
              <a:t>Inflation was virtually zero from 1815 to 1914 and the interest rate on government bonds was generally around 4-5%.</a:t>
            </a:r>
          </a:p>
          <a:p>
            <a:pPr marL="800100" lvl="1" indent="-342900">
              <a:buFont typeface="Arial" panose="020B0604020202020204" pitchFamily="34" charset="0"/>
              <a:buChar char="•"/>
            </a:pPr>
            <a:r>
              <a:rPr lang="en-US" sz="2000" b="1" dirty="0">
                <a:solidFill>
                  <a:srgbClr val="C00000"/>
                </a:solidFill>
                <a:latin typeface="Oswald"/>
              </a:rPr>
              <a:t>Investing in public debt was very good business for wealthy people and their heir</a:t>
            </a:r>
            <a:endParaRPr lang="en-US" sz="2000" dirty="0">
              <a:latin typeface="Oswald"/>
            </a:endParaRP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dirty="0">
                <a:latin typeface="Oswald"/>
              </a:rPr>
              <a:t>In the 19</a:t>
            </a:r>
            <a:r>
              <a:rPr lang="en-US" sz="2000" baseline="30000" dirty="0">
                <a:latin typeface="Oswald"/>
              </a:rPr>
              <a:t>th</a:t>
            </a:r>
            <a:r>
              <a:rPr lang="en-US" sz="2000" dirty="0">
                <a:latin typeface="Oswald"/>
              </a:rPr>
              <a:t> and 20</a:t>
            </a:r>
            <a:r>
              <a:rPr lang="en-US" sz="2000" baseline="30000" dirty="0">
                <a:latin typeface="Oswald"/>
              </a:rPr>
              <a:t>th</a:t>
            </a:r>
            <a:r>
              <a:rPr lang="en-US" sz="2000" dirty="0">
                <a:latin typeface="Oswald"/>
              </a:rPr>
              <a:t> century, lenders were handsomely reimbursed as debt was drowned by inflation and repaid with money of decreasing value</a:t>
            </a:r>
          </a:p>
        </p:txBody>
      </p:sp>
      <p:pic>
        <p:nvPicPr>
          <p:cNvPr id="16" name="Picture 15">
            <a:extLst>
              <a:ext uri="{FF2B5EF4-FFF2-40B4-BE49-F238E27FC236}">
                <a16:creationId xmlns:a16="http://schemas.microsoft.com/office/drawing/2014/main" id="{9B4BEE0A-E422-4F54-B014-AD3DAE34C43A}"/>
              </a:ext>
            </a:extLst>
          </p:cNvPr>
          <p:cNvPicPr>
            <a:picLocks noChangeAspect="1"/>
          </p:cNvPicPr>
          <p:nvPr/>
        </p:nvPicPr>
        <p:blipFill>
          <a:blip r:embed="rId2"/>
          <a:stretch>
            <a:fillRect/>
          </a:stretch>
        </p:blipFill>
        <p:spPr>
          <a:xfrm>
            <a:off x="65726" y="1213424"/>
            <a:ext cx="5640471" cy="4149312"/>
          </a:xfrm>
          <a:prstGeom prst="rect">
            <a:avLst/>
          </a:prstGeom>
          <a:ln>
            <a:noFill/>
          </a:ln>
        </p:spPr>
      </p:pic>
      <p:pic>
        <p:nvPicPr>
          <p:cNvPr id="28" name="Graphic 27">
            <a:extLst>
              <a:ext uri="{FF2B5EF4-FFF2-40B4-BE49-F238E27FC236}">
                <a16:creationId xmlns:a16="http://schemas.microsoft.com/office/drawing/2014/main" id="{09EC7246-7D9B-4F4F-8A90-6BF69EB08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97510" y="653144"/>
            <a:ext cx="1020536" cy="1824998"/>
          </a:xfrm>
          <a:prstGeom prst="rect">
            <a:avLst/>
          </a:prstGeom>
        </p:spPr>
      </p:pic>
      <p:sp>
        <p:nvSpPr>
          <p:cNvPr id="29" name="TextBox 28">
            <a:extLst>
              <a:ext uri="{FF2B5EF4-FFF2-40B4-BE49-F238E27FC236}">
                <a16:creationId xmlns:a16="http://schemas.microsoft.com/office/drawing/2014/main" id="{55D67F1B-0348-4961-8375-2E79076BD38D}"/>
              </a:ext>
            </a:extLst>
          </p:cNvPr>
          <p:cNvSpPr txBox="1"/>
          <p:nvPr/>
        </p:nvSpPr>
        <p:spPr>
          <a:xfrm>
            <a:off x="182304" y="5400971"/>
            <a:ext cx="5407314" cy="1323439"/>
          </a:xfrm>
          <a:prstGeom prst="rect">
            <a:avLst/>
          </a:prstGeom>
          <a:noFill/>
        </p:spPr>
        <p:txBody>
          <a:bodyPr wrap="square" rtlCol="0">
            <a:spAutoFit/>
          </a:bodyPr>
          <a:lstStyle/>
          <a:p>
            <a:r>
              <a:rPr lang="en-US" sz="2000" b="1" dirty="0">
                <a:latin typeface="Oswald"/>
              </a:rPr>
              <a:t>Crucial Fact:</a:t>
            </a:r>
          </a:p>
          <a:p>
            <a:r>
              <a:rPr lang="en-US" sz="2000" dirty="0">
                <a:latin typeface="Oswald"/>
              </a:rPr>
              <a:t>Private wealth in 2010 accounts for 99% of national wealth in Britain. </a:t>
            </a:r>
            <a:r>
              <a:rPr lang="en-US" sz="2000" b="1" dirty="0">
                <a:solidFill>
                  <a:srgbClr val="C00000"/>
                </a:solidFill>
                <a:latin typeface="Oswald"/>
              </a:rPr>
              <a:t>The bulk of the public debt in practice was owned by a minority of the population.</a:t>
            </a:r>
          </a:p>
        </p:txBody>
      </p:sp>
    </p:spTree>
    <p:extLst>
      <p:ext uri="{BB962C8B-B14F-4D97-AF65-F5344CB8AC3E}">
        <p14:creationId xmlns:p14="http://schemas.microsoft.com/office/powerpoint/2010/main" val="304277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584775"/>
          </a:xfrm>
          <a:prstGeom prst="rect">
            <a:avLst/>
          </a:prstGeom>
          <a:noFill/>
        </p:spPr>
        <p:txBody>
          <a:bodyPr wrap="square" rtlCol="0">
            <a:spAutoFit/>
          </a:bodyPr>
          <a:lstStyle/>
          <a:p>
            <a:r>
              <a:rPr lang="en-US" sz="3200" dirty="0">
                <a:latin typeface="Oswald"/>
              </a:rPr>
              <a:t>The Capital/Income Ratio (</a:t>
            </a:r>
            <a:r>
              <a:rPr lang="en-US" sz="3200" b="1" dirty="0">
                <a:solidFill>
                  <a:srgbClr val="C00000"/>
                </a:solidFill>
                <a:latin typeface="Oswald"/>
                <a:sym typeface="Symbol" panose="05050102010706020507" pitchFamily="18" charset="2"/>
              </a:rPr>
              <a:t></a:t>
            </a:r>
            <a:r>
              <a:rPr lang="en-US" sz="3200" dirty="0">
                <a:latin typeface="Oswald"/>
              </a:rPr>
              <a:t>) in France: </a:t>
            </a:r>
            <a:r>
              <a:rPr lang="en-US" sz="2800" b="1" dirty="0">
                <a:solidFill>
                  <a:srgbClr val="C00000"/>
                </a:solidFill>
                <a:latin typeface="Oswald"/>
              </a:rPr>
              <a:t>A Capitalism without Capitalists</a:t>
            </a:r>
            <a:endParaRPr lang="en-US" sz="3200" b="1" dirty="0">
              <a:solidFill>
                <a:srgbClr val="C00000"/>
              </a:solidFill>
              <a:latin typeface="Oswald"/>
            </a:endParaRPr>
          </a:p>
        </p:txBody>
      </p:sp>
      <p:sp>
        <p:nvSpPr>
          <p:cNvPr id="11" name="TextBox 10">
            <a:extLst>
              <a:ext uri="{FF2B5EF4-FFF2-40B4-BE49-F238E27FC236}">
                <a16:creationId xmlns:a16="http://schemas.microsoft.com/office/drawing/2014/main" id="{AA4B468C-6395-4CA0-87EA-95B171880EEA}"/>
              </a:ext>
            </a:extLst>
          </p:cNvPr>
          <p:cNvSpPr txBox="1"/>
          <p:nvPr/>
        </p:nvSpPr>
        <p:spPr>
          <a:xfrm>
            <a:off x="5706197" y="1147199"/>
            <a:ext cx="6270810" cy="5632311"/>
          </a:xfrm>
          <a:prstGeom prst="rect">
            <a:avLst/>
          </a:prstGeom>
          <a:noFill/>
        </p:spPr>
        <p:txBody>
          <a:bodyPr wrap="square" rtlCol="0">
            <a:spAutoFit/>
          </a:bodyPr>
          <a:lstStyle/>
          <a:p>
            <a:r>
              <a:rPr lang="en-US" sz="2000" b="1" u="sng" dirty="0">
                <a:latin typeface="Oswald"/>
              </a:rPr>
              <a:t>Summary: </a:t>
            </a:r>
          </a:p>
          <a:p>
            <a:pPr marL="342900" indent="-342900">
              <a:buFont typeface="Arial" panose="020B0604020202020204" pitchFamily="34" charset="0"/>
              <a:buChar char="•"/>
            </a:pPr>
            <a:r>
              <a:rPr lang="en-US" sz="2000" dirty="0">
                <a:latin typeface="Oswald"/>
              </a:rPr>
              <a:t>There is no doubt that Britain in the 1990s and 2000s regained a level of wealth not seen since the early 20</a:t>
            </a:r>
            <a:r>
              <a:rPr lang="en-US" sz="2000" baseline="30000" dirty="0">
                <a:latin typeface="Oswald"/>
              </a:rPr>
              <a:t>th</a:t>
            </a:r>
            <a:r>
              <a:rPr lang="en-US" sz="2000" dirty="0">
                <a:latin typeface="Oswald"/>
              </a:rPr>
              <a:t> century.</a:t>
            </a: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dirty="0">
                <a:latin typeface="Oswald"/>
              </a:rPr>
              <a:t>The French story is an accumulation of significant public assets in the industrial and financial sectors in the period of 1950-1980, followed by major waves of privatization of the same assets after 1980</a:t>
            </a: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dirty="0">
                <a:latin typeface="Oswald"/>
              </a:rPr>
              <a:t>France has a mixed economy: </a:t>
            </a:r>
            <a:r>
              <a:rPr lang="en-US" sz="2000" b="1" dirty="0">
                <a:solidFill>
                  <a:srgbClr val="C00000"/>
                </a:solidFill>
                <a:latin typeface="Oswald"/>
              </a:rPr>
              <a:t>in a sense a capitalism without capitalists</a:t>
            </a:r>
            <a:r>
              <a:rPr lang="en-US" sz="2000" dirty="0">
                <a:latin typeface="Oswald"/>
              </a:rPr>
              <a:t>, or at any rate a state capitalism in which private owners no longer control the largest firms</a:t>
            </a: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dirty="0">
                <a:latin typeface="Oswald"/>
              </a:rPr>
              <a:t>War, Great Depression, and general ruin of the masses caused people to question private capitalism in favor of more nationalism in France compared to the rest of Europe</a:t>
            </a:r>
          </a:p>
          <a:p>
            <a:pPr marL="342900" indent="-342900">
              <a:buFont typeface="Arial" panose="020B0604020202020204" pitchFamily="34" charset="0"/>
              <a:buChar char="•"/>
            </a:pPr>
            <a:endParaRPr lang="en-US" sz="2000" dirty="0">
              <a:latin typeface="Oswald"/>
            </a:endParaRPr>
          </a:p>
        </p:txBody>
      </p:sp>
      <p:pic>
        <p:nvPicPr>
          <p:cNvPr id="3" name="Picture 2">
            <a:extLst>
              <a:ext uri="{FF2B5EF4-FFF2-40B4-BE49-F238E27FC236}">
                <a16:creationId xmlns:a16="http://schemas.microsoft.com/office/drawing/2014/main" id="{29BCE820-43D0-4518-B87D-DC344A718947}"/>
              </a:ext>
            </a:extLst>
          </p:cNvPr>
          <p:cNvPicPr>
            <a:picLocks noChangeAspect="1"/>
          </p:cNvPicPr>
          <p:nvPr/>
        </p:nvPicPr>
        <p:blipFill>
          <a:blip r:embed="rId2"/>
          <a:stretch>
            <a:fillRect/>
          </a:stretch>
        </p:blipFill>
        <p:spPr>
          <a:xfrm>
            <a:off x="10711543" y="138910"/>
            <a:ext cx="1414731" cy="1342181"/>
          </a:xfrm>
          <a:prstGeom prst="rect">
            <a:avLst/>
          </a:prstGeom>
        </p:spPr>
      </p:pic>
      <p:sp>
        <p:nvSpPr>
          <p:cNvPr id="8" name="TextBox 7">
            <a:extLst>
              <a:ext uri="{FF2B5EF4-FFF2-40B4-BE49-F238E27FC236}">
                <a16:creationId xmlns:a16="http://schemas.microsoft.com/office/drawing/2014/main" id="{13FD7A2E-B141-4DB1-92AD-3814B37288B4}"/>
              </a:ext>
            </a:extLst>
          </p:cNvPr>
          <p:cNvSpPr txBox="1"/>
          <p:nvPr/>
        </p:nvSpPr>
        <p:spPr>
          <a:xfrm>
            <a:off x="149616" y="5297953"/>
            <a:ext cx="5407314" cy="1015663"/>
          </a:xfrm>
          <a:prstGeom prst="rect">
            <a:avLst/>
          </a:prstGeom>
          <a:noFill/>
        </p:spPr>
        <p:txBody>
          <a:bodyPr wrap="square" rtlCol="0">
            <a:spAutoFit/>
          </a:bodyPr>
          <a:lstStyle/>
          <a:p>
            <a:r>
              <a:rPr lang="en-US" sz="2000" b="1" dirty="0">
                <a:latin typeface="Oswald"/>
              </a:rPr>
              <a:t>Crucial Fact:</a:t>
            </a:r>
          </a:p>
          <a:p>
            <a:r>
              <a:rPr lang="en-US" sz="2000" b="1" dirty="0">
                <a:solidFill>
                  <a:srgbClr val="C00000"/>
                </a:solidFill>
                <a:latin typeface="Oswald"/>
              </a:rPr>
              <a:t>Private wealth in 2010 accounts for 95% of national wealth in France.</a:t>
            </a:r>
          </a:p>
        </p:txBody>
      </p:sp>
      <p:pic>
        <p:nvPicPr>
          <p:cNvPr id="7" name="Picture 6">
            <a:extLst>
              <a:ext uri="{FF2B5EF4-FFF2-40B4-BE49-F238E27FC236}">
                <a16:creationId xmlns:a16="http://schemas.microsoft.com/office/drawing/2014/main" id="{0C2E417A-C860-42C7-84F5-BBCD4F185F75}"/>
              </a:ext>
            </a:extLst>
          </p:cNvPr>
          <p:cNvPicPr>
            <a:picLocks noChangeAspect="1"/>
          </p:cNvPicPr>
          <p:nvPr/>
        </p:nvPicPr>
        <p:blipFill>
          <a:blip r:embed="rId3"/>
          <a:stretch>
            <a:fillRect/>
          </a:stretch>
        </p:blipFill>
        <p:spPr>
          <a:xfrm>
            <a:off x="115242" y="1049228"/>
            <a:ext cx="5441688" cy="3930987"/>
          </a:xfrm>
          <a:prstGeom prst="rect">
            <a:avLst/>
          </a:prstGeom>
          <a:ln>
            <a:noFill/>
          </a:ln>
        </p:spPr>
      </p:pic>
    </p:spTree>
    <p:extLst>
      <p:ext uri="{BB962C8B-B14F-4D97-AF65-F5344CB8AC3E}">
        <p14:creationId xmlns:p14="http://schemas.microsoft.com/office/powerpoint/2010/main" val="1789134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1015663"/>
          </a:xfrm>
          <a:prstGeom prst="rect">
            <a:avLst/>
          </a:prstGeom>
          <a:noFill/>
        </p:spPr>
        <p:txBody>
          <a:bodyPr wrap="square" rtlCol="0">
            <a:spAutoFit/>
          </a:bodyPr>
          <a:lstStyle/>
          <a:p>
            <a:r>
              <a:rPr lang="en-US" sz="3200" dirty="0">
                <a:latin typeface="Oswald"/>
              </a:rPr>
              <a:t>The Capital/Income Ratio (</a:t>
            </a:r>
            <a:r>
              <a:rPr lang="en-US" sz="3200" b="1" dirty="0">
                <a:solidFill>
                  <a:srgbClr val="C00000"/>
                </a:solidFill>
                <a:latin typeface="Oswald"/>
                <a:sym typeface="Symbol" panose="05050102010706020507" pitchFamily="18" charset="2"/>
              </a:rPr>
              <a:t></a:t>
            </a:r>
            <a:r>
              <a:rPr lang="en-US" sz="3200" dirty="0">
                <a:latin typeface="Oswald"/>
              </a:rPr>
              <a:t>) in Germany: </a:t>
            </a:r>
            <a:r>
              <a:rPr lang="en-US" sz="2800" b="1" dirty="0">
                <a:solidFill>
                  <a:srgbClr val="C00000"/>
                </a:solidFill>
                <a:latin typeface="Oswald"/>
              </a:rPr>
              <a:t>Rhenish Capitalism and Social Ownership</a:t>
            </a:r>
            <a:endParaRPr lang="en-US" sz="3200" b="1" dirty="0">
              <a:solidFill>
                <a:srgbClr val="C00000"/>
              </a:solidFill>
              <a:latin typeface="Oswald"/>
            </a:endParaRPr>
          </a:p>
        </p:txBody>
      </p:sp>
      <p:sp>
        <p:nvSpPr>
          <p:cNvPr id="11" name="TextBox 10">
            <a:extLst>
              <a:ext uri="{FF2B5EF4-FFF2-40B4-BE49-F238E27FC236}">
                <a16:creationId xmlns:a16="http://schemas.microsoft.com/office/drawing/2014/main" id="{AA4B468C-6395-4CA0-87EA-95B171880EEA}"/>
              </a:ext>
            </a:extLst>
          </p:cNvPr>
          <p:cNvSpPr txBox="1"/>
          <p:nvPr/>
        </p:nvSpPr>
        <p:spPr>
          <a:xfrm>
            <a:off x="5716524" y="1113634"/>
            <a:ext cx="6270810" cy="5324535"/>
          </a:xfrm>
          <a:prstGeom prst="rect">
            <a:avLst/>
          </a:prstGeom>
          <a:noFill/>
        </p:spPr>
        <p:txBody>
          <a:bodyPr wrap="square" rtlCol="0">
            <a:spAutoFit/>
          </a:bodyPr>
          <a:lstStyle/>
          <a:p>
            <a:r>
              <a:rPr lang="en-US" sz="2000" b="1" u="sng" dirty="0">
                <a:latin typeface="Oswald"/>
              </a:rPr>
              <a:t>Summary: </a:t>
            </a:r>
          </a:p>
          <a:p>
            <a:pPr marL="342900" indent="-342900">
              <a:buFont typeface="Arial" panose="020B0604020202020204" pitchFamily="34" charset="0"/>
              <a:buChar char="•"/>
            </a:pPr>
            <a:r>
              <a:rPr lang="en-US" sz="2000" dirty="0">
                <a:latin typeface="Oswald"/>
              </a:rPr>
              <a:t>The character of Rhenish capitalism or stakeholder model is a model in which firms are owned not only by shareholders but also by certain other interested parties like the firms’ workers themselves</a:t>
            </a:r>
          </a:p>
          <a:p>
            <a:pPr marL="800100" lvl="1" indent="-342900">
              <a:buFont typeface="Arial" panose="020B0604020202020204" pitchFamily="34" charset="0"/>
              <a:buChar char="•"/>
            </a:pPr>
            <a:r>
              <a:rPr lang="en-US" sz="2000" dirty="0">
                <a:latin typeface="Oswald"/>
              </a:rPr>
              <a:t>This model results in </a:t>
            </a:r>
            <a:r>
              <a:rPr lang="en-US" sz="2000" b="1" dirty="0">
                <a:solidFill>
                  <a:srgbClr val="C00000"/>
                </a:solidFill>
                <a:latin typeface="Oswald"/>
              </a:rPr>
              <a:t>lower valuations </a:t>
            </a:r>
            <a:r>
              <a:rPr lang="en-US" sz="2000" dirty="0">
                <a:latin typeface="Oswald"/>
              </a:rPr>
              <a:t>of German firms</a:t>
            </a: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dirty="0">
                <a:latin typeface="Oswald"/>
              </a:rPr>
              <a:t>Germany made the most dramatic use of inflation to rid itself of debt in the 20</a:t>
            </a:r>
            <a:r>
              <a:rPr lang="en-US" sz="2000" baseline="30000" dirty="0">
                <a:latin typeface="Oswald"/>
              </a:rPr>
              <a:t>th</a:t>
            </a:r>
            <a:r>
              <a:rPr lang="en-US" sz="2000" dirty="0">
                <a:latin typeface="Oswald"/>
              </a:rPr>
              <a:t> century.</a:t>
            </a: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dirty="0">
                <a:latin typeface="Oswald"/>
              </a:rPr>
              <a:t>Germany currently refuses to countenance any rise in prices greater than 2% a year</a:t>
            </a: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dirty="0">
                <a:latin typeface="Oswald"/>
              </a:rPr>
              <a:t>Biggest difference between Germany and Britain &amp; France is the difference in the value of other domestic capital, and primarily capital of firms.</a:t>
            </a:r>
          </a:p>
          <a:p>
            <a:pPr marL="342900" indent="-342900">
              <a:buFont typeface="Arial" panose="020B0604020202020204" pitchFamily="34" charset="0"/>
              <a:buChar char="•"/>
            </a:pPr>
            <a:endParaRPr lang="en-US" sz="2000" dirty="0">
              <a:latin typeface="Oswald"/>
            </a:endParaRPr>
          </a:p>
        </p:txBody>
      </p:sp>
      <p:sp>
        <p:nvSpPr>
          <p:cNvPr id="8" name="TextBox 7">
            <a:extLst>
              <a:ext uri="{FF2B5EF4-FFF2-40B4-BE49-F238E27FC236}">
                <a16:creationId xmlns:a16="http://schemas.microsoft.com/office/drawing/2014/main" id="{13FD7A2E-B141-4DB1-92AD-3814B37288B4}"/>
              </a:ext>
            </a:extLst>
          </p:cNvPr>
          <p:cNvSpPr txBox="1"/>
          <p:nvPr/>
        </p:nvSpPr>
        <p:spPr>
          <a:xfrm>
            <a:off x="139289" y="5376208"/>
            <a:ext cx="5407314" cy="1015663"/>
          </a:xfrm>
          <a:prstGeom prst="rect">
            <a:avLst/>
          </a:prstGeom>
          <a:noFill/>
        </p:spPr>
        <p:txBody>
          <a:bodyPr wrap="square" rtlCol="0">
            <a:spAutoFit/>
          </a:bodyPr>
          <a:lstStyle/>
          <a:p>
            <a:r>
              <a:rPr lang="en-US" sz="2000" b="1" dirty="0">
                <a:latin typeface="Oswald"/>
              </a:rPr>
              <a:t>Crucial Fact:</a:t>
            </a:r>
          </a:p>
          <a:p>
            <a:r>
              <a:rPr lang="en-US" sz="2000" b="1" dirty="0">
                <a:solidFill>
                  <a:srgbClr val="C00000"/>
                </a:solidFill>
                <a:latin typeface="Oswald"/>
              </a:rPr>
              <a:t>Firms in Germany have a lower stock market valuation than firms in Britain &amp; France.</a:t>
            </a:r>
            <a:endParaRPr lang="en-US" sz="2000" b="1" dirty="0">
              <a:latin typeface="Oswald"/>
            </a:endParaRPr>
          </a:p>
        </p:txBody>
      </p:sp>
      <p:pic>
        <p:nvPicPr>
          <p:cNvPr id="4" name="Picture 3">
            <a:extLst>
              <a:ext uri="{FF2B5EF4-FFF2-40B4-BE49-F238E27FC236}">
                <a16:creationId xmlns:a16="http://schemas.microsoft.com/office/drawing/2014/main" id="{78D26FCD-3715-47B5-BB74-E5AF1413AE71}"/>
              </a:ext>
            </a:extLst>
          </p:cNvPr>
          <p:cNvPicPr>
            <a:picLocks noChangeAspect="1"/>
          </p:cNvPicPr>
          <p:nvPr/>
        </p:nvPicPr>
        <p:blipFill>
          <a:blip r:embed="rId2"/>
          <a:stretch>
            <a:fillRect/>
          </a:stretch>
        </p:blipFill>
        <p:spPr>
          <a:xfrm>
            <a:off x="11006160" y="97971"/>
            <a:ext cx="1046551" cy="1404256"/>
          </a:xfrm>
          <a:prstGeom prst="rect">
            <a:avLst/>
          </a:prstGeom>
        </p:spPr>
      </p:pic>
      <p:pic>
        <p:nvPicPr>
          <p:cNvPr id="9" name="Picture 8">
            <a:extLst>
              <a:ext uri="{FF2B5EF4-FFF2-40B4-BE49-F238E27FC236}">
                <a16:creationId xmlns:a16="http://schemas.microsoft.com/office/drawing/2014/main" id="{F945D1D4-21C4-466A-85DC-F019E156CB98}"/>
              </a:ext>
            </a:extLst>
          </p:cNvPr>
          <p:cNvPicPr>
            <a:picLocks noChangeAspect="1"/>
          </p:cNvPicPr>
          <p:nvPr/>
        </p:nvPicPr>
        <p:blipFill>
          <a:blip r:embed="rId3"/>
          <a:stretch>
            <a:fillRect/>
          </a:stretch>
        </p:blipFill>
        <p:spPr>
          <a:xfrm>
            <a:off x="139289" y="1113634"/>
            <a:ext cx="5532597" cy="3908387"/>
          </a:xfrm>
          <a:prstGeom prst="rect">
            <a:avLst/>
          </a:prstGeom>
          <a:ln>
            <a:noFill/>
          </a:ln>
        </p:spPr>
      </p:pic>
    </p:spTree>
    <p:extLst>
      <p:ext uri="{BB962C8B-B14F-4D97-AF65-F5344CB8AC3E}">
        <p14:creationId xmlns:p14="http://schemas.microsoft.com/office/powerpoint/2010/main" val="3619521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584775"/>
          </a:xfrm>
          <a:prstGeom prst="rect">
            <a:avLst/>
          </a:prstGeom>
          <a:noFill/>
        </p:spPr>
        <p:txBody>
          <a:bodyPr wrap="square" rtlCol="0">
            <a:spAutoFit/>
          </a:bodyPr>
          <a:lstStyle/>
          <a:p>
            <a:r>
              <a:rPr lang="en-US" sz="3200" dirty="0">
                <a:latin typeface="Oswald"/>
              </a:rPr>
              <a:t>The Capital/Income Ratio (</a:t>
            </a:r>
            <a:r>
              <a:rPr lang="en-US" sz="3200" b="1" dirty="0">
                <a:solidFill>
                  <a:srgbClr val="C00000"/>
                </a:solidFill>
                <a:latin typeface="Oswald"/>
                <a:sym typeface="Symbol" panose="05050102010706020507" pitchFamily="18" charset="2"/>
              </a:rPr>
              <a:t></a:t>
            </a:r>
            <a:r>
              <a:rPr lang="en-US" sz="3200" dirty="0">
                <a:latin typeface="Oswald"/>
              </a:rPr>
              <a:t>) in The U.S.: </a:t>
            </a:r>
            <a:r>
              <a:rPr lang="en-US" sz="2800" b="1" dirty="0">
                <a:solidFill>
                  <a:srgbClr val="C00000"/>
                </a:solidFill>
                <a:latin typeface="Oswald"/>
              </a:rPr>
              <a:t>More Stable Than in Europe</a:t>
            </a:r>
            <a:endParaRPr lang="en-US" sz="3200" b="1" dirty="0">
              <a:solidFill>
                <a:srgbClr val="C00000"/>
              </a:solidFill>
              <a:latin typeface="Oswald"/>
            </a:endParaRPr>
          </a:p>
        </p:txBody>
      </p:sp>
      <p:sp>
        <p:nvSpPr>
          <p:cNvPr id="11" name="TextBox 10">
            <a:extLst>
              <a:ext uri="{FF2B5EF4-FFF2-40B4-BE49-F238E27FC236}">
                <a16:creationId xmlns:a16="http://schemas.microsoft.com/office/drawing/2014/main" id="{AA4B468C-6395-4CA0-87EA-95B171880EEA}"/>
              </a:ext>
            </a:extLst>
          </p:cNvPr>
          <p:cNvSpPr txBox="1"/>
          <p:nvPr/>
        </p:nvSpPr>
        <p:spPr>
          <a:xfrm>
            <a:off x="5706197" y="1067336"/>
            <a:ext cx="6270810" cy="4708981"/>
          </a:xfrm>
          <a:prstGeom prst="rect">
            <a:avLst/>
          </a:prstGeom>
          <a:noFill/>
        </p:spPr>
        <p:txBody>
          <a:bodyPr wrap="square" rtlCol="0">
            <a:spAutoFit/>
          </a:bodyPr>
          <a:lstStyle/>
          <a:p>
            <a:r>
              <a:rPr lang="en-US" sz="2000" b="1" u="sng" dirty="0">
                <a:latin typeface="Oswald"/>
              </a:rPr>
              <a:t>Summary: </a:t>
            </a:r>
          </a:p>
          <a:p>
            <a:pPr marL="342900" indent="-342900">
              <a:buFont typeface="Arial" panose="020B0604020202020204" pitchFamily="34" charset="0"/>
              <a:buChar char="•"/>
            </a:pPr>
            <a:r>
              <a:rPr lang="en-US" sz="2000" dirty="0">
                <a:latin typeface="Oswald"/>
              </a:rPr>
              <a:t>Make no mistake: the low capital/income ratio in America reflected a fundamental difference in the structure of social inequalities compared with Europe</a:t>
            </a: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b="1" dirty="0">
                <a:solidFill>
                  <a:srgbClr val="C00000"/>
                </a:solidFill>
                <a:latin typeface="Oswald"/>
              </a:rPr>
              <a:t>The influence of landlords and accumulated wealth was less important in the New World</a:t>
            </a: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dirty="0">
                <a:latin typeface="Oswald"/>
              </a:rPr>
              <a:t>Nevertheless the “U-shaped curve” of the capital/income ratio in the 20</a:t>
            </a:r>
            <a:r>
              <a:rPr lang="en-US" sz="2000" baseline="30000" dirty="0">
                <a:latin typeface="Oswald"/>
              </a:rPr>
              <a:t>th</a:t>
            </a:r>
            <a:r>
              <a:rPr lang="en-US" sz="2000" dirty="0">
                <a:latin typeface="Oswald"/>
              </a:rPr>
              <a:t> century is smaller in amplitude in the United States than in Europe</a:t>
            </a:r>
          </a:p>
          <a:p>
            <a:pPr marL="342900" indent="-342900">
              <a:buFont typeface="Arial" panose="020B0604020202020204" pitchFamily="34" charset="0"/>
              <a:buChar char="•"/>
            </a:pPr>
            <a:endParaRPr lang="en-US" sz="2000" dirty="0">
              <a:latin typeface="Oswald"/>
            </a:endParaRPr>
          </a:p>
          <a:p>
            <a:pPr marL="342900" indent="-342900">
              <a:buFont typeface="Arial" panose="020B0604020202020204" pitchFamily="34" charset="0"/>
              <a:buChar char="•"/>
            </a:pPr>
            <a:r>
              <a:rPr lang="en-US" sz="2000" b="1" dirty="0">
                <a:solidFill>
                  <a:srgbClr val="C00000"/>
                </a:solidFill>
                <a:latin typeface="Oswald"/>
              </a:rPr>
              <a:t>The United States is more than 95% American owned and less than 5% foreign owned</a:t>
            </a:r>
          </a:p>
          <a:p>
            <a:endParaRPr lang="en-US" sz="2000" dirty="0">
              <a:latin typeface="Oswald"/>
            </a:endParaRPr>
          </a:p>
        </p:txBody>
      </p:sp>
      <p:sp>
        <p:nvSpPr>
          <p:cNvPr id="8" name="TextBox 7">
            <a:extLst>
              <a:ext uri="{FF2B5EF4-FFF2-40B4-BE49-F238E27FC236}">
                <a16:creationId xmlns:a16="http://schemas.microsoft.com/office/drawing/2014/main" id="{13FD7A2E-B141-4DB1-92AD-3814B37288B4}"/>
              </a:ext>
            </a:extLst>
          </p:cNvPr>
          <p:cNvSpPr txBox="1"/>
          <p:nvPr/>
        </p:nvSpPr>
        <p:spPr>
          <a:xfrm>
            <a:off x="139289" y="5376208"/>
            <a:ext cx="5407314" cy="1323439"/>
          </a:xfrm>
          <a:prstGeom prst="rect">
            <a:avLst/>
          </a:prstGeom>
          <a:noFill/>
        </p:spPr>
        <p:txBody>
          <a:bodyPr wrap="square" rtlCol="0">
            <a:spAutoFit/>
          </a:bodyPr>
          <a:lstStyle/>
          <a:p>
            <a:r>
              <a:rPr lang="en-US" sz="2000" b="1" dirty="0">
                <a:latin typeface="Oswald"/>
              </a:rPr>
              <a:t>Crucial Fact:</a:t>
            </a:r>
          </a:p>
          <a:p>
            <a:r>
              <a:rPr lang="en-US" sz="2000" b="1" dirty="0">
                <a:solidFill>
                  <a:srgbClr val="C00000"/>
                </a:solidFill>
                <a:latin typeface="Oswald"/>
              </a:rPr>
              <a:t>The crucial point is that the number of hectares per person was obviously far greater in North America than in old Europe.</a:t>
            </a:r>
            <a:endParaRPr lang="en-US" sz="2000" b="1" dirty="0">
              <a:latin typeface="Oswald"/>
            </a:endParaRPr>
          </a:p>
        </p:txBody>
      </p:sp>
      <p:pic>
        <p:nvPicPr>
          <p:cNvPr id="3" name="Picture 2">
            <a:extLst>
              <a:ext uri="{FF2B5EF4-FFF2-40B4-BE49-F238E27FC236}">
                <a16:creationId xmlns:a16="http://schemas.microsoft.com/office/drawing/2014/main" id="{878EA869-0411-4224-BCB4-EB90712272B2}"/>
              </a:ext>
            </a:extLst>
          </p:cNvPr>
          <p:cNvPicPr>
            <a:picLocks noChangeAspect="1"/>
          </p:cNvPicPr>
          <p:nvPr/>
        </p:nvPicPr>
        <p:blipFill>
          <a:blip r:embed="rId2"/>
          <a:stretch>
            <a:fillRect/>
          </a:stretch>
        </p:blipFill>
        <p:spPr>
          <a:xfrm>
            <a:off x="10501802" y="97971"/>
            <a:ext cx="1690198" cy="1221813"/>
          </a:xfrm>
          <a:prstGeom prst="rect">
            <a:avLst/>
          </a:prstGeom>
        </p:spPr>
      </p:pic>
      <p:pic>
        <p:nvPicPr>
          <p:cNvPr id="10" name="Picture 9">
            <a:extLst>
              <a:ext uri="{FF2B5EF4-FFF2-40B4-BE49-F238E27FC236}">
                <a16:creationId xmlns:a16="http://schemas.microsoft.com/office/drawing/2014/main" id="{B2EEF2DF-1B6E-4ACB-A431-82F595532945}"/>
              </a:ext>
            </a:extLst>
          </p:cNvPr>
          <p:cNvPicPr>
            <a:picLocks noChangeAspect="1"/>
          </p:cNvPicPr>
          <p:nvPr/>
        </p:nvPicPr>
        <p:blipFill>
          <a:blip r:embed="rId3"/>
          <a:stretch>
            <a:fillRect/>
          </a:stretch>
        </p:blipFill>
        <p:spPr>
          <a:xfrm>
            <a:off x="194545" y="1017855"/>
            <a:ext cx="5431855" cy="3905210"/>
          </a:xfrm>
          <a:prstGeom prst="rect">
            <a:avLst/>
          </a:prstGeom>
          <a:ln>
            <a:noFill/>
          </a:ln>
        </p:spPr>
      </p:pic>
    </p:spTree>
    <p:extLst>
      <p:ext uri="{BB962C8B-B14F-4D97-AF65-F5344CB8AC3E}">
        <p14:creationId xmlns:p14="http://schemas.microsoft.com/office/powerpoint/2010/main" val="2831390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29F2FE-94D8-49DC-8B84-47DA768752F9}"/>
              </a:ext>
            </a:extLst>
          </p:cNvPr>
          <p:cNvSpPr txBox="1"/>
          <p:nvPr/>
        </p:nvSpPr>
        <p:spPr>
          <a:xfrm>
            <a:off x="149616" y="97971"/>
            <a:ext cx="11827391" cy="1015663"/>
          </a:xfrm>
          <a:prstGeom prst="rect">
            <a:avLst/>
          </a:prstGeom>
          <a:noFill/>
        </p:spPr>
        <p:txBody>
          <a:bodyPr wrap="square" rtlCol="0">
            <a:spAutoFit/>
          </a:bodyPr>
          <a:lstStyle/>
          <a:p>
            <a:r>
              <a:rPr lang="en-US" sz="3200" dirty="0">
                <a:latin typeface="Oswald"/>
              </a:rPr>
              <a:t>The Capital/Income Ratio (</a:t>
            </a:r>
            <a:r>
              <a:rPr lang="en-US" sz="3200" b="1" dirty="0">
                <a:solidFill>
                  <a:srgbClr val="C00000"/>
                </a:solidFill>
                <a:latin typeface="Oswald"/>
                <a:sym typeface="Symbol" panose="05050102010706020507" pitchFamily="18" charset="2"/>
              </a:rPr>
              <a:t></a:t>
            </a:r>
            <a:r>
              <a:rPr lang="en-US" sz="3200" dirty="0">
                <a:latin typeface="Oswald"/>
              </a:rPr>
              <a:t>) in The U.S.: </a:t>
            </a:r>
            <a:r>
              <a:rPr lang="en-US" sz="2800" b="1" dirty="0">
                <a:solidFill>
                  <a:srgbClr val="C00000"/>
                </a:solidFill>
                <a:latin typeface="Oswald"/>
              </a:rPr>
              <a:t>Revisited Through the </a:t>
            </a:r>
          </a:p>
          <a:p>
            <a:r>
              <a:rPr lang="en-US" sz="2800" b="1" dirty="0">
                <a:solidFill>
                  <a:srgbClr val="C00000"/>
                </a:solidFill>
                <a:latin typeface="Oswald"/>
              </a:rPr>
              <a:t>Lens of Slavery</a:t>
            </a:r>
            <a:endParaRPr lang="en-US" sz="3200" b="1" dirty="0">
              <a:solidFill>
                <a:srgbClr val="C00000"/>
              </a:solidFill>
              <a:latin typeface="Oswald"/>
            </a:endParaRPr>
          </a:p>
        </p:txBody>
      </p:sp>
      <p:sp>
        <p:nvSpPr>
          <p:cNvPr id="11" name="TextBox 10">
            <a:extLst>
              <a:ext uri="{FF2B5EF4-FFF2-40B4-BE49-F238E27FC236}">
                <a16:creationId xmlns:a16="http://schemas.microsoft.com/office/drawing/2014/main" id="{AA4B468C-6395-4CA0-87EA-95B171880EEA}"/>
              </a:ext>
            </a:extLst>
          </p:cNvPr>
          <p:cNvSpPr txBox="1"/>
          <p:nvPr/>
        </p:nvSpPr>
        <p:spPr>
          <a:xfrm>
            <a:off x="5706197" y="999334"/>
            <a:ext cx="6270810" cy="5940088"/>
          </a:xfrm>
          <a:prstGeom prst="rect">
            <a:avLst/>
          </a:prstGeom>
          <a:noFill/>
        </p:spPr>
        <p:txBody>
          <a:bodyPr wrap="square" rtlCol="0">
            <a:spAutoFit/>
          </a:bodyPr>
          <a:lstStyle/>
          <a:p>
            <a:r>
              <a:rPr lang="en-US" sz="2000" b="1" u="sng" dirty="0">
                <a:latin typeface="Oswald"/>
              </a:rPr>
              <a:t>Summary: </a:t>
            </a:r>
          </a:p>
          <a:p>
            <a:pPr marL="342900" indent="-342900">
              <a:buFont typeface="Arial" panose="020B0604020202020204" pitchFamily="34" charset="0"/>
              <a:buChar char="•"/>
            </a:pPr>
            <a:r>
              <a:rPr lang="en-US" dirty="0">
                <a:latin typeface="Oswald"/>
              </a:rPr>
              <a:t>What one finds when you examine the US through the lens of slavery is that </a:t>
            </a:r>
            <a:r>
              <a:rPr lang="en-US" b="1" dirty="0">
                <a:solidFill>
                  <a:srgbClr val="C00000"/>
                </a:solidFill>
                <a:latin typeface="Oswald"/>
              </a:rPr>
              <a:t>the total market value of slaves represented nearly a year and a half</a:t>
            </a:r>
            <a:r>
              <a:rPr lang="en-US" dirty="0">
                <a:latin typeface="Oswald"/>
              </a:rPr>
              <a:t> of U.S. national income in the late 18</a:t>
            </a:r>
            <a:r>
              <a:rPr lang="en-US" baseline="30000" dirty="0">
                <a:latin typeface="Oswald"/>
              </a:rPr>
              <a:t>th</a:t>
            </a:r>
            <a:r>
              <a:rPr lang="en-US" dirty="0">
                <a:latin typeface="Oswald"/>
              </a:rPr>
              <a:t> century and the first half of the 19</a:t>
            </a:r>
            <a:r>
              <a:rPr lang="en-US" baseline="30000" dirty="0">
                <a:latin typeface="Oswald"/>
              </a:rPr>
              <a:t>th</a:t>
            </a:r>
            <a:r>
              <a:rPr lang="en-US" dirty="0">
                <a:latin typeface="Oswald"/>
              </a:rPr>
              <a:t> century</a:t>
            </a:r>
          </a:p>
          <a:p>
            <a:pPr marL="800100" lvl="1" indent="-342900">
              <a:buFont typeface="Arial" panose="020B0604020202020204" pitchFamily="34" charset="0"/>
              <a:buChar char="•"/>
            </a:pPr>
            <a:r>
              <a:rPr lang="en-US" dirty="0">
                <a:latin typeface="Oswald"/>
              </a:rPr>
              <a:t>This is roughly equal to the total value of farmland</a:t>
            </a:r>
          </a:p>
          <a:p>
            <a:pPr marL="800100" lvl="1" indent="-342900">
              <a:buFont typeface="Arial" panose="020B0604020202020204" pitchFamily="34" charset="0"/>
              <a:buChar char="•"/>
            </a:pPr>
            <a:endParaRPr lang="en-US" dirty="0">
              <a:latin typeface="Oswald"/>
            </a:endParaRPr>
          </a:p>
          <a:p>
            <a:pPr marL="342900" indent="-342900">
              <a:buFont typeface="Arial" panose="020B0604020202020204" pitchFamily="34" charset="0"/>
              <a:buChar char="•"/>
            </a:pPr>
            <a:r>
              <a:rPr lang="en-US" dirty="0">
                <a:latin typeface="Oswald"/>
              </a:rPr>
              <a:t>In the American South, the total value of slaves ranged between two and a half and three years of national income, so that the combined value of farmland and slaves exceed four years of national income.</a:t>
            </a:r>
          </a:p>
          <a:p>
            <a:pPr marL="342900" indent="-342900">
              <a:buFont typeface="Arial" panose="020B0604020202020204" pitchFamily="34" charset="0"/>
              <a:buChar char="•"/>
            </a:pPr>
            <a:endParaRPr lang="en-US" dirty="0">
              <a:latin typeface="Oswald"/>
            </a:endParaRPr>
          </a:p>
          <a:p>
            <a:pPr marL="342900" indent="-342900">
              <a:buFont typeface="Arial" panose="020B0604020202020204" pitchFamily="34" charset="0"/>
              <a:buChar char="•"/>
            </a:pPr>
            <a:r>
              <a:rPr lang="en-US" dirty="0">
                <a:latin typeface="Oswald"/>
              </a:rPr>
              <a:t>In the South, we find a world where inequalities of ownership took the most extreme and violent form possible, </a:t>
            </a:r>
            <a:r>
              <a:rPr lang="en-US" b="1" dirty="0">
                <a:solidFill>
                  <a:srgbClr val="C00000"/>
                </a:solidFill>
                <a:latin typeface="Oswald"/>
              </a:rPr>
              <a:t>since one half of the population owned the other half.</a:t>
            </a:r>
            <a:endParaRPr lang="en-US" dirty="0">
              <a:solidFill>
                <a:srgbClr val="C00000"/>
              </a:solidFill>
              <a:latin typeface="Oswald"/>
            </a:endParaRPr>
          </a:p>
          <a:p>
            <a:pPr marL="342900" indent="-342900">
              <a:buFont typeface="Arial" panose="020B0604020202020204" pitchFamily="34" charset="0"/>
              <a:buChar char="•"/>
            </a:pPr>
            <a:endParaRPr lang="en-US" dirty="0">
              <a:latin typeface="Oswald"/>
            </a:endParaRPr>
          </a:p>
          <a:p>
            <a:pPr marL="342900" indent="-342900">
              <a:buFont typeface="Arial" panose="020B0604020202020204" pitchFamily="34" charset="0"/>
              <a:buChar char="•"/>
            </a:pPr>
            <a:r>
              <a:rPr lang="en-US" dirty="0">
                <a:latin typeface="Oswald"/>
              </a:rPr>
              <a:t>The complex and contradictory relation of inequality largely persists in the U.S. to this day:</a:t>
            </a:r>
          </a:p>
          <a:p>
            <a:pPr marL="800100" lvl="1" indent="-342900">
              <a:buFont typeface="Arial" panose="020B0604020202020204" pitchFamily="34" charset="0"/>
              <a:buChar char="•"/>
            </a:pPr>
            <a:r>
              <a:rPr lang="en-US" dirty="0">
                <a:latin typeface="Oswald"/>
              </a:rPr>
              <a:t>On the one hand this is a country of egalitarian promise, a land of opportunity for millions of immigrants of modest background</a:t>
            </a:r>
          </a:p>
          <a:p>
            <a:pPr marL="800100" lvl="1" indent="-342900">
              <a:buFont typeface="Arial" panose="020B0604020202020204" pitchFamily="34" charset="0"/>
              <a:buChar char="•"/>
            </a:pPr>
            <a:r>
              <a:rPr lang="en-US" dirty="0">
                <a:latin typeface="Oswald"/>
              </a:rPr>
              <a:t>On the other hand it is a land of extremely brutal inequality, especially in relation to race, whose effects are still quite visible</a:t>
            </a:r>
          </a:p>
        </p:txBody>
      </p:sp>
      <p:sp>
        <p:nvSpPr>
          <p:cNvPr id="8" name="TextBox 7">
            <a:extLst>
              <a:ext uri="{FF2B5EF4-FFF2-40B4-BE49-F238E27FC236}">
                <a16:creationId xmlns:a16="http://schemas.microsoft.com/office/drawing/2014/main" id="{13FD7A2E-B141-4DB1-92AD-3814B37288B4}"/>
              </a:ext>
            </a:extLst>
          </p:cNvPr>
          <p:cNvSpPr txBox="1"/>
          <p:nvPr/>
        </p:nvSpPr>
        <p:spPr>
          <a:xfrm>
            <a:off x="131994" y="5128813"/>
            <a:ext cx="5407314" cy="1631216"/>
          </a:xfrm>
          <a:prstGeom prst="rect">
            <a:avLst/>
          </a:prstGeom>
          <a:noFill/>
        </p:spPr>
        <p:txBody>
          <a:bodyPr wrap="square" rtlCol="0">
            <a:spAutoFit/>
          </a:bodyPr>
          <a:lstStyle/>
          <a:p>
            <a:r>
              <a:rPr lang="en-US" sz="2000" b="1" dirty="0">
                <a:latin typeface="Oswald"/>
              </a:rPr>
              <a:t>Crucial Fact:</a:t>
            </a:r>
          </a:p>
          <a:p>
            <a:pPr marL="342900" indent="-342900">
              <a:buFont typeface="Arial" panose="020B0604020202020204" pitchFamily="34" charset="0"/>
              <a:buChar char="•"/>
            </a:pPr>
            <a:r>
              <a:rPr lang="en-US" sz="2000" b="1" dirty="0">
                <a:solidFill>
                  <a:srgbClr val="C00000"/>
                </a:solidFill>
                <a:latin typeface="Oswald"/>
              </a:rPr>
              <a:t>Their farmland was not worth very much, but they had the bright idea of owning not just the land but also the labor force needed to work that land.</a:t>
            </a:r>
          </a:p>
        </p:txBody>
      </p:sp>
      <p:pic>
        <p:nvPicPr>
          <p:cNvPr id="4" name="Picture 3">
            <a:extLst>
              <a:ext uri="{FF2B5EF4-FFF2-40B4-BE49-F238E27FC236}">
                <a16:creationId xmlns:a16="http://schemas.microsoft.com/office/drawing/2014/main" id="{0D5A8E2C-86E7-494A-BA7D-E976A9F82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5773" y="97971"/>
            <a:ext cx="1857127" cy="1282376"/>
          </a:xfrm>
          <a:prstGeom prst="rect">
            <a:avLst/>
          </a:prstGeom>
        </p:spPr>
      </p:pic>
      <p:pic>
        <p:nvPicPr>
          <p:cNvPr id="7" name="Picture 6">
            <a:extLst>
              <a:ext uri="{FF2B5EF4-FFF2-40B4-BE49-F238E27FC236}">
                <a16:creationId xmlns:a16="http://schemas.microsoft.com/office/drawing/2014/main" id="{F403CE79-2C0B-483E-A2EE-8C2C6CCFCA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2" y="1113634"/>
            <a:ext cx="5581498" cy="3685147"/>
          </a:xfrm>
          <a:prstGeom prst="rect">
            <a:avLst/>
          </a:prstGeom>
        </p:spPr>
      </p:pic>
    </p:spTree>
    <p:extLst>
      <p:ext uri="{BB962C8B-B14F-4D97-AF65-F5344CB8AC3E}">
        <p14:creationId xmlns:p14="http://schemas.microsoft.com/office/powerpoint/2010/main" val="1111953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3440</TotalTime>
  <Words>2454</Words>
  <Application>Microsoft Office PowerPoint</Application>
  <PresentationFormat>Widescreen</PresentationFormat>
  <Paragraphs>161</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Oswald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Nwokedi</dc:creator>
  <cp:lastModifiedBy>Brian Nwokedi</cp:lastModifiedBy>
  <cp:revision>16</cp:revision>
  <dcterms:created xsi:type="dcterms:W3CDTF">2021-07-24T02:17:04Z</dcterms:created>
  <dcterms:modified xsi:type="dcterms:W3CDTF">2021-09-08T00:57:28Z</dcterms:modified>
</cp:coreProperties>
</file>